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9" r:id="rId5"/>
    <p:sldId id="343" r:id="rId6"/>
    <p:sldId id="341" r:id="rId7"/>
    <p:sldId id="347" r:id="rId8"/>
    <p:sldId id="342" r:id="rId9"/>
    <p:sldId id="351" r:id="rId10"/>
    <p:sldId id="322" r:id="rId11"/>
    <p:sldId id="345" r:id="rId12"/>
    <p:sldId id="349" r:id="rId13"/>
    <p:sldId id="350" r:id="rId14"/>
    <p:sldId id="348" r:id="rId15"/>
    <p:sldId id="335" r:id="rId16"/>
  </p:sldIdLst>
  <p:sldSz cx="9144000" cy="6858000" type="screen4x3"/>
  <p:notesSz cx="6735763" cy="98663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Kapel" initials="AK" lastIdx="2" clrIdx="0">
    <p:extLst>
      <p:ext uri="{19B8F6BF-5375-455C-9EA6-DF929625EA0E}">
        <p15:presenceInfo xmlns:p15="http://schemas.microsoft.com/office/powerpoint/2012/main" userId="Ana Kap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8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A9C126A1-A922-4863-9C00-FB1FBDE50660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D14636ED-8F75-4E07-8C46-8E030C4C1F4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0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19DCA92C-391A-4958-A208-D380009AA993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02D0C392-D277-423D-9687-25C78F36BAA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571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8DB7-9D66-4495-863C-8D60574ACD1B}" type="datetimeFigureOut">
              <a:rPr lang="sl-SI" smtClean="0"/>
              <a:pPr/>
              <a:t>22. 11. 2022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6A6B-4117-4568-8B1A-18E678FE18E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h.on.ca/sites/iwh/files/iwh/tools/working_together_2008.pdf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1162934"/>
            <a:ext cx="7510289" cy="2698114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r>
              <a:rPr lang="sl-SI" altLang="sl-SI" sz="2700" b="1" dirty="0">
                <a:solidFill>
                  <a:schemeClr val="accent2"/>
                </a:solidFill>
              </a:rPr>
              <a:t>Projekt Zgodnja poklicna in zaposlitvena rehabilitacija v procesu vračanja na delo </a:t>
            </a:r>
            <a:br>
              <a:rPr lang="sl-SI" altLang="sl-SI" sz="2700" b="1" dirty="0">
                <a:solidFill>
                  <a:schemeClr val="accent2"/>
                </a:solidFill>
              </a:rPr>
            </a:br>
            <a:br>
              <a:rPr lang="sl-SI" altLang="sl-SI" sz="2700" b="1" dirty="0">
                <a:solidFill>
                  <a:schemeClr val="accent2"/>
                </a:solidFill>
              </a:rPr>
            </a:br>
            <a:r>
              <a:rPr lang="sl-SI" altLang="sl-SI" sz="2700" b="1" dirty="0">
                <a:solidFill>
                  <a:schemeClr val="accent2"/>
                </a:solidFill>
              </a:rPr>
              <a:t>IZVAJALEC ZAPOSLITVENE REHABILITACIJE</a:t>
            </a:r>
            <a:br>
              <a:rPr lang="sl-SI" altLang="sl-SI" sz="2700" b="1" dirty="0">
                <a:solidFill>
                  <a:schemeClr val="accent2"/>
                </a:solidFill>
              </a:rPr>
            </a:br>
            <a:r>
              <a:rPr lang="sl-SI" altLang="sl-SI" sz="2700" b="1" dirty="0">
                <a:solidFill>
                  <a:schemeClr val="accent2"/>
                </a:solidFill>
              </a:rPr>
              <a:t>PREDSTAVITEV PRIMERA</a:t>
            </a:r>
            <a:br>
              <a:rPr lang="sl-SI" altLang="sl-SI" sz="2700" b="1" dirty="0">
                <a:solidFill>
                  <a:schemeClr val="accent2"/>
                </a:solidFill>
              </a:rPr>
            </a:br>
            <a:endParaRPr lang="sl-SI" altLang="sl-SI" sz="2700" b="1" dirty="0">
              <a:solidFill>
                <a:schemeClr val="accent2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365104"/>
            <a:ext cx="8219256" cy="1440159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endParaRPr lang="sl-SI" sz="2600" dirty="0"/>
          </a:p>
          <a:p>
            <a:pPr>
              <a:buNone/>
              <a:defRPr/>
            </a:pPr>
            <a:r>
              <a:rPr lang="sl-SI" sz="2600" dirty="0"/>
              <a:t>Ana Miklavčič, dipl. delovna terapevtka, univ. dipl. sociologinja</a:t>
            </a:r>
          </a:p>
          <a:p>
            <a:pPr>
              <a:buNone/>
              <a:defRPr/>
            </a:pPr>
            <a:r>
              <a:rPr lang="sl-SI" sz="2600" dirty="0"/>
              <a:t>Vodja strokovnega tima zaposlitvene rehabilitacije</a:t>
            </a:r>
          </a:p>
          <a:p>
            <a:pPr marL="0" indent="0">
              <a:buNone/>
            </a:pPr>
            <a:endParaRPr lang="sl-SI" sz="2000" dirty="0"/>
          </a:p>
          <a:p>
            <a:pPr>
              <a:buFontTx/>
              <a:buNone/>
              <a:defRPr/>
            </a:pP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36D097-50C5-FB05-B29F-EA6149E7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2" y="260648"/>
            <a:ext cx="6693988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9334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69012" y="1293486"/>
            <a:ext cx="7510289" cy="86409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r>
              <a:rPr lang="sl-SI" altLang="sl-SI" sz="2800" b="1" dirty="0">
                <a:solidFill>
                  <a:schemeClr val="accent2"/>
                </a:solidFill>
              </a:rPr>
              <a:t>Smernice vračanja na delo</a:t>
            </a:r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endParaRPr lang="sl-SI" altLang="sl-SI" sz="2800" b="1" dirty="0">
              <a:solidFill>
                <a:schemeClr val="accent2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36D097-50C5-FB05-B29F-EA6149E7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2" y="260648"/>
            <a:ext cx="6693988" cy="902286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7658C77-4EE5-AA9E-4E32-08CA9D97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/>
              <a:t>Vodenje primera (sodelovanje z različnimi deležniki)</a:t>
            </a:r>
          </a:p>
          <a:p>
            <a:r>
              <a:rPr lang="sl-SI" sz="2800" dirty="0"/>
              <a:t>Vzpostavitev medosebnega zaupanja med vsemi deležniki</a:t>
            </a:r>
          </a:p>
          <a:p>
            <a:pPr>
              <a:defRPr/>
            </a:pPr>
            <a:r>
              <a:rPr lang="sl-SI" sz="2800" dirty="0"/>
              <a:t>Zgodnja intervencija</a:t>
            </a:r>
          </a:p>
          <a:p>
            <a:pPr>
              <a:defRPr/>
            </a:pPr>
            <a:r>
              <a:rPr lang="sl-SI" sz="2800" dirty="0"/>
              <a:t>Aktivna vloga delodajalca </a:t>
            </a:r>
          </a:p>
          <a:p>
            <a:pPr marL="0" indent="0">
              <a:buNone/>
              <a:defRPr/>
            </a:pPr>
            <a:endParaRPr lang="sl-SI" sz="2800" dirty="0"/>
          </a:p>
          <a:p>
            <a:pPr>
              <a:defRPr/>
            </a:pPr>
            <a:r>
              <a:rPr lang="sl-SI" sz="2800" dirty="0"/>
              <a:t>Motivacija zavarovanca kot delavca</a:t>
            </a:r>
          </a:p>
          <a:p>
            <a:pPr>
              <a:defRPr/>
            </a:pPr>
            <a:r>
              <a:rPr lang="sl-SI" sz="2800" dirty="0"/>
              <a:t>Postopnost delovnega obremenjevanja (2-4-6-8)</a:t>
            </a:r>
          </a:p>
          <a:p>
            <a:pPr>
              <a:defRPr/>
            </a:pPr>
            <a:r>
              <a:rPr lang="sl-SI" sz="2800" dirty="0"/>
              <a:t>Občutek lastne učinkovitosti (</a:t>
            </a:r>
            <a:r>
              <a:rPr lang="sl-SI" sz="2800"/>
              <a:t>uspeh pri delu)</a:t>
            </a:r>
            <a:endParaRPr lang="sl-SI" sz="2800" dirty="0"/>
          </a:p>
          <a:p>
            <a:pPr>
              <a:defRPr/>
            </a:pPr>
            <a:r>
              <a:rPr lang="sl-SI" sz="2800" dirty="0"/>
              <a:t>Dejavniki delovnega okolja (naravna podpora)</a:t>
            </a:r>
          </a:p>
          <a:p>
            <a:pPr>
              <a:defRPr/>
            </a:pPr>
            <a:r>
              <a:rPr lang="sl-SI" sz="2800" dirty="0"/>
              <a:t>Psihosocialna podpora v času vračanja na delo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40337113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07675"/>
            <a:ext cx="8219256" cy="5401051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endParaRPr lang="sl-SI" sz="2400" dirty="0"/>
          </a:p>
          <a:p>
            <a:pPr>
              <a:buNone/>
              <a:defRPr/>
            </a:pPr>
            <a:endParaRPr lang="sl-SI" sz="2400" dirty="0"/>
          </a:p>
          <a:p>
            <a:pPr>
              <a:buNone/>
              <a:defRPr/>
            </a:pPr>
            <a:endParaRPr lang="sl-SI" sz="2400" dirty="0"/>
          </a:p>
          <a:p>
            <a:pPr>
              <a:buNone/>
              <a:defRPr/>
            </a:pPr>
            <a:endParaRPr lang="sl-SI" sz="2400" dirty="0"/>
          </a:p>
          <a:p>
            <a:pPr algn="ctr">
              <a:buNone/>
              <a:defRPr/>
            </a:pPr>
            <a:r>
              <a:rPr lang="sl-SI" sz="2400" dirty="0"/>
              <a:t>Kaj nam pomaga znanje, če ga ne znamo oznanjati.</a:t>
            </a:r>
          </a:p>
          <a:p>
            <a:pPr>
              <a:buNone/>
              <a:defRPr/>
            </a:pPr>
            <a:endParaRPr lang="sl-SI" sz="1600" dirty="0"/>
          </a:p>
          <a:p>
            <a:pPr>
              <a:buNone/>
              <a:defRPr/>
            </a:pPr>
            <a:endParaRPr lang="sl-SI" sz="1600" dirty="0"/>
          </a:p>
          <a:p>
            <a:pPr>
              <a:buNone/>
              <a:defRPr/>
            </a:pPr>
            <a:endParaRPr lang="sl-SI" sz="1600" dirty="0"/>
          </a:p>
          <a:p>
            <a:pPr>
              <a:buFontTx/>
              <a:buNone/>
              <a:defRPr/>
            </a:pP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EF213D9-EEA7-5D85-B6AA-E0C562AC6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644"/>
            <a:ext cx="6693988" cy="9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651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07675"/>
            <a:ext cx="8219256" cy="5401051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sl-SI" sz="2000" dirty="0">
                <a:solidFill>
                  <a:srgbClr val="C00000"/>
                </a:solidFill>
              </a:rPr>
              <a:t>Viri:</a:t>
            </a:r>
          </a:p>
          <a:p>
            <a:pPr>
              <a:buNone/>
              <a:defRPr/>
            </a:pPr>
            <a:r>
              <a:rPr lang="sl-SI" sz="2000" dirty="0" err="1"/>
              <a:t>Darter</a:t>
            </a:r>
            <a:r>
              <a:rPr lang="sl-SI" sz="2000" dirty="0"/>
              <a:t> B.J., </a:t>
            </a:r>
            <a:r>
              <a:rPr lang="sl-SI" sz="2000" dirty="0" err="1"/>
              <a:t>Hawley</a:t>
            </a:r>
            <a:r>
              <a:rPr lang="sl-SI" sz="2000" dirty="0"/>
              <a:t> C.E., </a:t>
            </a:r>
            <a:r>
              <a:rPr lang="sl-SI" sz="2000" dirty="0" err="1"/>
              <a:t>Amstrong</a:t>
            </a:r>
            <a:r>
              <a:rPr lang="sl-SI" sz="2000" dirty="0"/>
              <a:t> A.J., </a:t>
            </a:r>
            <a:r>
              <a:rPr lang="sl-SI" sz="2000" dirty="0" err="1"/>
              <a:t>Avellone</a:t>
            </a:r>
            <a:r>
              <a:rPr lang="sl-SI" sz="2000" dirty="0"/>
              <a:t> L., </a:t>
            </a:r>
            <a:r>
              <a:rPr lang="sl-SI" sz="2000" dirty="0" err="1"/>
              <a:t>Wehman</a:t>
            </a:r>
            <a:r>
              <a:rPr lang="sl-SI" sz="2000" dirty="0"/>
              <a:t> P. </a:t>
            </a:r>
            <a:r>
              <a:rPr lang="sl-SI" sz="2000" dirty="0" err="1"/>
              <a:t>Factors</a:t>
            </a:r>
            <a:r>
              <a:rPr lang="sl-SI" sz="2000" dirty="0"/>
              <a:t> </a:t>
            </a:r>
            <a:r>
              <a:rPr lang="sl-SI" sz="2000" dirty="0" err="1"/>
              <a:t>influencing</a:t>
            </a:r>
            <a:r>
              <a:rPr lang="sl-SI" sz="2000" dirty="0"/>
              <a:t> </a:t>
            </a:r>
            <a:r>
              <a:rPr lang="sl-SI" sz="2000" dirty="0" err="1"/>
              <a:t>functional</a:t>
            </a:r>
            <a:r>
              <a:rPr lang="sl-SI" sz="2000" dirty="0"/>
              <a:t> </a:t>
            </a:r>
            <a:r>
              <a:rPr lang="sl-SI" sz="2000" dirty="0" err="1"/>
              <a:t>outcomes</a:t>
            </a:r>
            <a:r>
              <a:rPr lang="sl-SI" sz="2000" dirty="0"/>
              <a:t> </a:t>
            </a:r>
            <a:r>
              <a:rPr lang="sl-SI" sz="2000" dirty="0" err="1"/>
              <a:t>and</a:t>
            </a:r>
            <a:r>
              <a:rPr lang="sl-SI" sz="2000" dirty="0"/>
              <a:t> </a:t>
            </a:r>
            <a:r>
              <a:rPr lang="sl-SI" sz="2000" dirty="0" err="1"/>
              <a:t>return</a:t>
            </a:r>
            <a:r>
              <a:rPr lang="sl-SI" sz="2000" dirty="0"/>
              <a:t>-to-</a:t>
            </a:r>
            <a:r>
              <a:rPr lang="sl-SI" sz="2000" dirty="0" err="1"/>
              <a:t>work</a:t>
            </a:r>
            <a:r>
              <a:rPr lang="sl-SI" sz="2000" dirty="0"/>
              <a:t> </a:t>
            </a:r>
            <a:r>
              <a:rPr lang="sl-SI" sz="2000" dirty="0" err="1"/>
              <a:t>after</a:t>
            </a:r>
            <a:r>
              <a:rPr lang="sl-SI" sz="2000" dirty="0"/>
              <a:t> </a:t>
            </a:r>
            <a:r>
              <a:rPr lang="sl-SI" sz="2000" dirty="0" err="1"/>
              <a:t>amputation</a:t>
            </a:r>
            <a:r>
              <a:rPr lang="sl-SI" sz="2000" dirty="0"/>
              <a:t>: a </a:t>
            </a:r>
            <a:r>
              <a:rPr lang="sl-SI" sz="2000" dirty="0" err="1"/>
              <a:t>review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the</a:t>
            </a:r>
            <a:r>
              <a:rPr lang="sl-SI" sz="2000" dirty="0"/>
              <a:t> literature. J </a:t>
            </a:r>
            <a:r>
              <a:rPr lang="sl-SI" sz="2000" dirty="0" err="1"/>
              <a:t>Occup</a:t>
            </a:r>
            <a:r>
              <a:rPr lang="sl-SI" sz="2000" dirty="0"/>
              <a:t> </a:t>
            </a:r>
            <a:r>
              <a:rPr lang="sl-SI" sz="2000" dirty="0" err="1"/>
              <a:t>Rehabil</a:t>
            </a:r>
            <a:r>
              <a:rPr lang="sl-SI" sz="2000" dirty="0"/>
              <a:t> 2018; 28(4): 656-665.</a:t>
            </a:r>
          </a:p>
          <a:p>
            <a:pPr>
              <a:buNone/>
              <a:defRPr/>
            </a:pPr>
            <a:r>
              <a:rPr lang="sl-SI" sz="2000" dirty="0"/>
              <a:t>Fatur Videtič A. Ohranjanje delovne zmožnosti – izziv za rehabilitacijo v prihodnosti. Rehabilitacija 2009; 8: 71 – 76.</a:t>
            </a:r>
          </a:p>
          <a:p>
            <a:pPr>
              <a:buNone/>
              <a:defRPr/>
            </a:pPr>
            <a:r>
              <a:rPr lang="sl-SI" sz="2000" dirty="0"/>
              <a:t>Horvat B, Burger H. Značilnosti doživljanja sebe pri osebah po amputaciji roke. Rehabilitacija 2013; 12: 13 – 21.</a:t>
            </a:r>
          </a:p>
          <a:p>
            <a:pPr>
              <a:buNone/>
              <a:defRPr/>
            </a:pPr>
            <a:r>
              <a:rPr lang="sl-SI" sz="2000" dirty="0"/>
              <a:t>Jereb E. , Urh M. Spremembe in tranzicije v času krize ter vloga vodstva pri tem, Izzivi kadrovskega managementa v XXI. Stoletju, Univerzitetna založba, Univerza v Mariboru</a:t>
            </a:r>
          </a:p>
          <a:p>
            <a:pPr>
              <a:buNone/>
              <a:defRPr/>
            </a:pPr>
            <a:r>
              <a:rPr lang="sl-SI" sz="2000" dirty="0" err="1"/>
              <a:t>Working</a:t>
            </a:r>
            <a:r>
              <a:rPr lang="sl-SI" sz="2000" dirty="0"/>
              <a:t> </a:t>
            </a:r>
            <a:r>
              <a:rPr lang="sl-SI" sz="2000" dirty="0" err="1"/>
              <a:t>Together</a:t>
            </a:r>
            <a:r>
              <a:rPr lang="sl-SI" sz="2000" dirty="0"/>
              <a:t>. </a:t>
            </a:r>
            <a:r>
              <a:rPr lang="sl-SI" sz="2000" dirty="0" err="1"/>
              <a:t>Successful</a:t>
            </a:r>
            <a:r>
              <a:rPr lang="sl-SI" sz="2000" dirty="0"/>
              <a:t> </a:t>
            </a:r>
            <a:r>
              <a:rPr lang="sl-SI" sz="2000" dirty="0" err="1"/>
              <a:t>strategies</a:t>
            </a:r>
            <a:r>
              <a:rPr lang="sl-SI" sz="2000" dirty="0"/>
              <a:t> </a:t>
            </a:r>
            <a:r>
              <a:rPr lang="sl-SI" sz="2000" dirty="0" err="1"/>
              <a:t>for</a:t>
            </a:r>
            <a:r>
              <a:rPr lang="sl-SI" sz="2000" dirty="0"/>
              <a:t> </a:t>
            </a:r>
            <a:r>
              <a:rPr lang="sl-SI" sz="2000" dirty="0" err="1"/>
              <a:t>return</a:t>
            </a:r>
            <a:r>
              <a:rPr lang="sl-SI" sz="2000" dirty="0"/>
              <a:t> to </a:t>
            </a:r>
            <a:r>
              <a:rPr lang="sl-SI" sz="2000" dirty="0" err="1"/>
              <a:t>work</a:t>
            </a:r>
            <a:r>
              <a:rPr lang="sl-SI" sz="2000" dirty="0"/>
              <a:t>. URL: </a:t>
            </a:r>
            <a:r>
              <a:rPr lang="sl-SI" sz="2000" dirty="0">
                <a:hlinkClick r:id="rId3"/>
              </a:rPr>
              <a:t>https://www.iwh.on.ca/sites/iwh/files/iwh/tools/working_together_2008.pdf</a:t>
            </a:r>
            <a:endParaRPr lang="sl-SI" sz="2000" dirty="0"/>
          </a:p>
          <a:p>
            <a:pPr>
              <a:buNone/>
              <a:defRPr/>
            </a:pPr>
            <a:endParaRPr lang="sl-SI" sz="1600" dirty="0"/>
          </a:p>
          <a:p>
            <a:pPr>
              <a:buNone/>
              <a:defRPr/>
            </a:pPr>
            <a:endParaRPr lang="sl-SI" sz="1600" dirty="0"/>
          </a:p>
          <a:p>
            <a:pPr>
              <a:buNone/>
              <a:defRPr/>
            </a:pPr>
            <a:endParaRPr lang="sl-SI" sz="1600" dirty="0"/>
          </a:p>
          <a:p>
            <a:pPr>
              <a:buNone/>
              <a:defRPr/>
            </a:pPr>
            <a:endParaRPr lang="sl-SI" sz="1600" dirty="0"/>
          </a:p>
          <a:p>
            <a:pPr>
              <a:buFontTx/>
              <a:buNone/>
              <a:defRPr/>
            </a:pP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EF213D9-EEA7-5D85-B6AA-E0C562AC6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644"/>
            <a:ext cx="6693988" cy="90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06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69012" y="1293486"/>
            <a:ext cx="7510289" cy="86409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r>
              <a:rPr lang="sl-SI" altLang="sl-SI" sz="2700" b="1" dirty="0" err="1">
                <a:solidFill>
                  <a:schemeClr val="accent2"/>
                </a:solidFill>
              </a:rPr>
              <a:t>Bio</a:t>
            </a:r>
            <a:r>
              <a:rPr lang="sl-SI" altLang="sl-SI" sz="2700" b="1" dirty="0">
                <a:solidFill>
                  <a:schemeClr val="accent2"/>
                </a:solidFill>
              </a:rPr>
              <a:t>-psiho-socialni model zdravja: telesni dejavniki</a:t>
            </a:r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endParaRPr lang="sl-SI" altLang="sl-SI" sz="2800" b="1" dirty="0">
              <a:solidFill>
                <a:schemeClr val="accent2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36D097-50C5-FB05-B29F-EA6149E7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2" y="260648"/>
            <a:ext cx="6693988" cy="902286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7658C77-4EE5-AA9E-4E32-08CA9D97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sl-SI" sz="2400" dirty="0"/>
              <a:t>Amputacija roke v višini zapestja (dominantna roka)</a:t>
            </a:r>
          </a:p>
          <a:p>
            <a:r>
              <a:rPr lang="sl-SI" sz="2400" dirty="0"/>
              <a:t>Funkcionalna proteza (omogoča </a:t>
            </a:r>
            <a:r>
              <a:rPr lang="sl-SI" sz="2400" dirty="0" err="1"/>
              <a:t>pincetni</a:t>
            </a:r>
            <a:r>
              <a:rPr lang="sl-SI" sz="2400" dirty="0"/>
              <a:t> prijem)</a:t>
            </a:r>
          </a:p>
          <a:p>
            <a:r>
              <a:rPr lang="sl-SI" sz="2400" dirty="0"/>
              <a:t>Težave pri aktivnostih, ki zahtevajo </a:t>
            </a:r>
            <a:r>
              <a:rPr lang="sl-SI" sz="2400" dirty="0" err="1"/>
              <a:t>soročnost</a:t>
            </a:r>
            <a:r>
              <a:rPr lang="sl-SI" sz="2400" dirty="0"/>
              <a:t>, dvigovanje težjih bremen (urejanje zunanje okolice) in </a:t>
            </a:r>
            <a:r>
              <a:rPr lang="sl-SI" sz="2400" dirty="0" err="1"/>
              <a:t>finomotoriko</a:t>
            </a:r>
            <a:r>
              <a:rPr lang="sl-SI" sz="2400" dirty="0"/>
              <a:t>.</a:t>
            </a:r>
          </a:p>
          <a:p>
            <a:endParaRPr lang="sl-SI" sz="2400" dirty="0"/>
          </a:p>
          <a:p>
            <a:pPr marL="0" indent="0">
              <a:buNone/>
            </a:pPr>
            <a:r>
              <a:rPr lang="sl-SI" sz="2400" dirty="0"/>
              <a:t>Prenos dominance na levo roko (vaje za </a:t>
            </a:r>
            <a:r>
              <a:rPr lang="sl-SI" sz="2400" dirty="0" err="1"/>
              <a:t>grafomotoriko</a:t>
            </a:r>
            <a:r>
              <a:rPr lang="sl-SI" sz="2400" dirty="0"/>
              <a:t>).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8483534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69012" y="1293486"/>
            <a:ext cx="7510289" cy="86409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r>
              <a:rPr lang="sl-SI" altLang="sl-SI" sz="2700" b="1" dirty="0" err="1">
                <a:solidFill>
                  <a:schemeClr val="accent2"/>
                </a:solidFill>
              </a:rPr>
              <a:t>Bio</a:t>
            </a:r>
            <a:r>
              <a:rPr lang="sl-SI" altLang="sl-SI" sz="2700" b="1" dirty="0">
                <a:solidFill>
                  <a:schemeClr val="accent2"/>
                </a:solidFill>
              </a:rPr>
              <a:t>-psiho-socialni model zdravja: socialni dejavniki</a:t>
            </a:r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endParaRPr lang="sl-SI" altLang="sl-SI" sz="2800" b="1" dirty="0">
              <a:solidFill>
                <a:schemeClr val="accent2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36D097-50C5-FB05-B29F-EA6149E7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2" y="260648"/>
            <a:ext cx="6693988" cy="902286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7658C77-4EE5-AA9E-4E32-08CA9D97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sl-SI" sz="2400" dirty="0"/>
              <a:t>Starost</a:t>
            </a:r>
          </a:p>
          <a:p>
            <a:r>
              <a:rPr lang="sl-SI" sz="2400" dirty="0"/>
              <a:t>Izobrazba</a:t>
            </a:r>
          </a:p>
          <a:p>
            <a:r>
              <a:rPr lang="sl-SI" sz="2400" dirty="0"/>
              <a:t>Delovna doba in delovne izkušnje</a:t>
            </a:r>
          </a:p>
          <a:p>
            <a:r>
              <a:rPr lang="sl-SI" sz="2400" dirty="0"/>
              <a:t>Delovno mesto</a:t>
            </a:r>
          </a:p>
          <a:p>
            <a:r>
              <a:rPr lang="sl-SI" sz="2400" dirty="0"/>
              <a:t>Socialna mreža in podpora </a:t>
            </a:r>
          </a:p>
          <a:p>
            <a:pPr marL="0" indent="0">
              <a:buNone/>
            </a:pPr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21895863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69012" y="1293486"/>
            <a:ext cx="7510289" cy="86409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r>
              <a:rPr lang="sl-SI" altLang="sl-SI" sz="2700" b="1" dirty="0" err="1">
                <a:solidFill>
                  <a:schemeClr val="accent2"/>
                </a:solidFill>
              </a:rPr>
              <a:t>Bio</a:t>
            </a:r>
            <a:r>
              <a:rPr lang="sl-SI" altLang="sl-SI" sz="2700" b="1" dirty="0">
                <a:solidFill>
                  <a:schemeClr val="accent2"/>
                </a:solidFill>
              </a:rPr>
              <a:t>-psiho-socialni model zdravja: psihološki dejavniki</a:t>
            </a:r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endParaRPr lang="sl-SI" altLang="sl-SI" sz="2800" b="1" dirty="0">
              <a:solidFill>
                <a:schemeClr val="accent2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36D097-50C5-FB05-B29F-EA6149E7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2" y="260648"/>
            <a:ext cx="6693988" cy="902286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7658C77-4EE5-AA9E-4E32-08CA9D97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sl-SI" sz="2400" dirty="0" err="1">
                <a:solidFill>
                  <a:schemeClr val="tx2"/>
                </a:solidFill>
              </a:rPr>
              <a:t>Kübler</a:t>
            </a:r>
            <a:r>
              <a:rPr lang="sl-SI" sz="2400" dirty="0">
                <a:solidFill>
                  <a:schemeClr val="tx2"/>
                </a:solidFill>
              </a:rPr>
              <a:t> Ross-</a:t>
            </a:r>
            <a:r>
              <a:rPr lang="sl-SI" sz="2400" dirty="0" err="1">
                <a:solidFill>
                  <a:schemeClr val="tx2"/>
                </a:solidFill>
              </a:rPr>
              <a:t>ova</a:t>
            </a:r>
            <a:r>
              <a:rPr lang="sl-SI" sz="2400" dirty="0">
                <a:solidFill>
                  <a:schemeClr val="tx2"/>
                </a:solidFill>
              </a:rPr>
              <a:t> krivulja prehoda</a:t>
            </a:r>
          </a:p>
          <a:p>
            <a:pPr marL="0" indent="0">
              <a:buNone/>
              <a:defRPr/>
            </a:pPr>
            <a:r>
              <a:rPr lang="sl-SI" sz="2400" dirty="0">
                <a:solidFill>
                  <a:schemeClr val="tx2"/>
                </a:solidFill>
              </a:rPr>
              <a:t>razumevanje in spoštovanje čustev pri izgubi in spremembi</a:t>
            </a:r>
          </a:p>
          <a:p>
            <a:endParaRPr lang="sl-SI" sz="2400" dirty="0"/>
          </a:p>
          <a:p>
            <a:pPr marL="0" indent="0">
              <a:buNone/>
            </a:pPr>
            <a:endParaRPr lang="sl-SI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93DDF-8B79-4F28-9100-E7A14D6D7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303659"/>
            <a:ext cx="3778685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049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69012" y="1293486"/>
            <a:ext cx="7510289" cy="86409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r>
              <a:rPr lang="sl-SI" altLang="sl-SI" sz="2700" b="1" dirty="0" err="1">
                <a:solidFill>
                  <a:schemeClr val="accent2"/>
                </a:solidFill>
              </a:rPr>
              <a:t>Bio</a:t>
            </a:r>
            <a:r>
              <a:rPr lang="sl-SI" altLang="sl-SI" sz="2700" b="1" dirty="0">
                <a:solidFill>
                  <a:schemeClr val="accent2"/>
                </a:solidFill>
              </a:rPr>
              <a:t>-psiho-socialni model zdravja: psihološki dejavniki</a:t>
            </a:r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endParaRPr lang="sl-SI" altLang="sl-SI" sz="2800" b="1" dirty="0">
              <a:solidFill>
                <a:schemeClr val="accent2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36D097-50C5-FB05-B29F-EA6149E7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2" y="260648"/>
            <a:ext cx="6693988" cy="902286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7658C77-4EE5-AA9E-4E32-08CA9D97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Posledice amputacije (Horvat B, Burger H.):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spremenjena telesna shema,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anksioznost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depresivnost, porušen koncept telesne samopodobe, nelagodje v socialnih stikih.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l-SI" sz="2400" dirty="0"/>
          </a:p>
          <a:p>
            <a:r>
              <a:rPr lang="sl-SI" sz="2400" dirty="0"/>
              <a:t>Fantomska bolečina</a:t>
            </a:r>
          </a:p>
          <a:p>
            <a:r>
              <a:rPr lang="sl-SI" sz="2400" dirty="0"/>
              <a:t>Miselne zmožnosti</a:t>
            </a:r>
          </a:p>
          <a:p>
            <a:r>
              <a:rPr lang="sl-SI" sz="2400" dirty="0"/>
              <a:t>Osebnostne lastnosti</a:t>
            </a:r>
          </a:p>
          <a:p>
            <a:r>
              <a:rPr lang="sl-SI" sz="2400" dirty="0" err="1">
                <a:ea typeface="Times New Roman" panose="02020603050405020304" pitchFamily="18" charset="0"/>
              </a:rPr>
              <a:t>S</a:t>
            </a:r>
            <a:r>
              <a:rPr lang="sl-SI" sz="2400" dirty="0" err="1">
                <a:effectLst/>
                <a:ea typeface="Times New Roman" panose="02020603050405020304" pitchFamily="18" charset="0"/>
              </a:rPr>
              <a:t>amoocenjevalna</a:t>
            </a:r>
            <a:r>
              <a:rPr lang="sl-SI" sz="2400" dirty="0">
                <a:effectLst/>
                <a:ea typeface="Times New Roman" panose="02020603050405020304" pitchFamily="18" charset="0"/>
              </a:rPr>
              <a:t> lestvica simptomov </a:t>
            </a:r>
            <a:endParaRPr lang="sl-SI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l-SI" sz="2600" dirty="0"/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24279643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93486"/>
            <a:ext cx="8291264" cy="86409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r>
              <a:rPr lang="sl-SI" altLang="sl-SI" sz="2700" b="1" dirty="0">
                <a:solidFill>
                  <a:schemeClr val="accent2"/>
                </a:solidFill>
              </a:rPr>
              <a:t>Dejavniki delovnega okolja </a:t>
            </a:r>
            <a:br>
              <a:rPr lang="sl-SI" altLang="sl-SI" sz="2700" b="1" dirty="0">
                <a:solidFill>
                  <a:schemeClr val="accent2"/>
                </a:solidFill>
              </a:rPr>
            </a:br>
            <a:r>
              <a:rPr lang="sl-SI" altLang="sl-SI" sz="2700" b="1" dirty="0">
                <a:solidFill>
                  <a:schemeClr val="accent2"/>
                </a:solidFill>
              </a:rPr>
              <a:t>(Lestvica vpliva delovnega okolja, 17 dejavnikov: podpira/ovira)</a:t>
            </a:r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endParaRPr lang="sl-SI" altLang="sl-SI" sz="2800" b="1" dirty="0">
              <a:solidFill>
                <a:schemeClr val="accent2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36D097-50C5-FB05-B29F-EA6149E7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2" y="260648"/>
            <a:ext cx="6693988" cy="902286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7658C77-4EE5-AA9E-4E32-08CA9D97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7582"/>
            <a:ext cx="8229600" cy="4137323"/>
          </a:xfrm>
        </p:spPr>
        <p:txBody>
          <a:bodyPr>
            <a:normAutofit/>
          </a:bodyPr>
          <a:lstStyle/>
          <a:p>
            <a:r>
              <a:rPr lang="sl-SI" sz="2400" dirty="0"/>
              <a:t>Fizične, kognitivne, čustvene zahteve dela</a:t>
            </a:r>
          </a:p>
          <a:p>
            <a:r>
              <a:rPr lang="sl-SI" sz="2400" dirty="0"/>
              <a:t>Značilnosti predmetov</a:t>
            </a:r>
          </a:p>
          <a:p>
            <a:r>
              <a:rPr lang="sl-SI" sz="2400" dirty="0"/>
              <a:t>Časovne zahteve</a:t>
            </a:r>
          </a:p>
          <a:p>
            <a:r>
              <a:rPr lang="sl-SI" sz="2400" dirty="0"/>
              <a:t>Sodelovanje v delovni skupini; sodelovanje z nadrejenimi</a:t>
            </a:r>
          </a:p>
          <a:p>
            <a:r>
              <a:rPr lang="sl-SI" sz="2400" dirty="0"/>
              <a:t>Delovni urnik, prihod na delo</a:t>
            </a:r>
          </a:p>
          <a:p>
            <a:r>
              <a:rPr lang="sl-SI" sz="2400" dirty="0"/>
              <a:t>Fizična urejenost delovnega mesta</a:t>
            </a:r>
          </a:p>
          <a:p>
            <a:r>
              <a:rPr lang="sl-SI" sz="2400" dirty="0"/>
              <a:t>Senzorne značilnosti delovnega mesta (hrup, temperatura, vlaga)</a:t>
            </a:r>
          </a:p>
          <a:p>
            <a:pPr marL="0" indent="0">
              <a:buNone/>
            </a:pPr>
            <a:r>
              <a:rPr lang="sl-SI" sz="2400" dirty="0"/>
              <a:t>OVIRE: FIZIČNE ZAHTEVE DELOVNIH NALOG</a:t>
            </a:r>
          </a:p>
          <a:p>
            <a:endParaRPr lang="sl-SI" sz="2000" dirty="0"/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33360952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l-SI" altLang="sl-SI" sz="2400" dirty="0">
                <a:solidFill>
                  <a:schemeClr val="accent2"/>
                </a:solidFill>
              </a:rPr>
              <a:t>Job </a:t>
            </a:r>
            <a:r>
              <a:rPr lang="sl-SI" altLang="sl-SI" sz="2400" dirty="0" err="1">
                <a:solidFill>
                  <a:schemeClr val="accent2"/>
                </a:solidFill>
              </a:rPr>
              <a:t>stripping</a:t>
            </a:r>
            <a:r>
              <a:rPr lang="sl-SI" altLang="sl-SI" sz="2400" dirty="0">
                <a:solidFill>
                  <a:schemeClr val="accent2"/>
                </a:solidFill>
              </a:rPr>
              <a:t> – </a:t>
            </a:r>
            <a:r>
              <a:rPr lang="sl-SI" altLang="sl-SI" sz="2400" dirty="0"/>
              <a:t>iz obstoječega delovnega mesta odstranimo naloge, ki jih zaposleni zaradi invalidnosti ne more več opravljati</a:t>
            </a:r>
            <a:endParaRPr lang="sl-SI" altLang="sl-SI" sz="2400" dirty="0">
              <a:solidFill>
                <a:schemeClr val="accent2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6408"/>
            <a:ext cx="4618856" cy="4799756"/>
          </a:xfrm>
        </p:spPr>
        <p:txBody>
          <a:bodyPr>
            <a:normAutofit/>
          </a:bodyPr>
          <a:lstStyle/>
          <a:p>
            <a:endParaRPr lang="sl-SI" sz="2000" dirty="0"/>
          </a:p>
          <a:p>
            <a:pPr marL="0" indent="0">
              <a:buNone/>
              <a:defRPr/>
            </a:pPr>
            <a:endParaRPr lang="sl-SI" sz="2000" dirty="0"/>
          </a:p>
          <a:p>
            <a:pPr>
              <a:buNone/>
              <a:defRPr/>
            </a:pPr>
            <a:endParaRPr lang="sl-SI" sz="2000" dirty="0"/>
          </a:p>
          <a:p>
            <a:endParaRPr lang="sl-SI" sz="2000" dirty="0"/>
          </a:p>
          <a:p>
            <a:pPr>
              <a:buFontTx/>
              <a:buNone/>
              <a:defRPr/>
            </a:pPr>
            <a:endParaRPr lang="sl-SI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D1FF5F9-3F99-5FBF-421D-4564E707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431" y="1546181"/>
            <a:ext cx="3635415" cy="2534492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0276191-EE2E-AE08-3AD5-2895E3CA71F3}"/>
              </a:ext>
            </a:extLst>
          </p:cNvPr>
          <p:cNvSpPr txBox="1"/>
          <p:nvPr/>
        </p:nvSpPr>
        <p:spPr>
          <a:xfrm>
            <a:off x="457200" y="1556792"/>
            <a:ext cx="4330824" cy="509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+mj-lt"/>
                <a:cs typeface="Arial" panose="020B0604020202020204" pitchFamily="34" charset="0"/>
              </a:rPr>
              <a:t>Delovne naloge: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sl-S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vodenje posamezne skupine vzdrževanja,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sl-SI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izvajanje in razporejanje nalog, usklajevanje del z ostalimi oddelki in nadzor izvedenih del,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sl-SI" sz="14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vzdrževanje sistemov in naprav v podjetju,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sl-SI" sz="14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opravljanje preventivnih pregledov in kontrol na kartonskih strojih in ostalih napravah,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sl-SI" sz="14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odpravljanje napak in okvar na kartonskih strojih in ostalih napravah,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sl-SI" sz="14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opravljanje vzdrževalnih del in sodelovanje pri novih investicijah,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sl-SI" sz="14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delo z mostnimi dvigali, upravljanje viličarja in dvižnih ploščadi, 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sl-SI" sz="1400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opravljanje dežurstva na domu.</a:t>
            </a:r>
          </a:p>
          <a:p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4C924499-32BF-F9BA-26A7-F7494A583AD6}"/>
              </a:ext>
            </a:extLst>
          </p:cNvPr>
          <p:cNvSpPr txBox="1"/>
          <p:nvPr/>
        </p:nvSpPr>
        <p:spPr>
          <a:xfrm>
            <a:off x="5282430" y="4273342"/>
            <a:ext cx="36354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800" dirty="0"/>
              <a:t>Omejitve za delo: Ni več zmožen za dosedanje delo oz. zgolj v obsegu, ki vključuje organizacijo in vodenje oddelka vzdrževanja, brez operativnega dela (npr. popravila, kjer je potrebna dobra funkcija obeh rok).</a:t>
            </a:r>
          </a:p>
        </p:txBody>
      </p:sp>
    </p:spTree>
    <p:extLst>
      <p:ext uri="{BB962C8B-B14F-4D97-AF65-F5344CB8AC3E}">
        <p14:creationId xmlns:p14="http://schemas.microsoft.com/office/powerpoint/2010/main" val="644616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69012" y="1293486"/>
            <a:ext cx="7510289" cy="86409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r>
              <a:rPr lang="sl-SI" altLang="sl-SI" sz="2700" b="1" dirty="0">
                <a:solidFill>
                  <a:schemeClr val="accent2"/>
                </a:solidFill>
              </a:rPr>
              <a:t>Koordinacija in spremljanje v času vračanja na delo</a:t>
            </a:r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endParaRPr lang="sl-SI" altLang="sl-SI" sz="2800" b="1" dirty="0">
              <a:solidFill>
                <a:schemeClr val="accent2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36D097-50C5-FB05-B29F-EA6149E7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2" y="260648"/>
            <a:ext cx="6693988" cy="902286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7658C77-4EE5-AA9E-4E32-08CA9D97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r>
              <a:rPr lang="sl-SI" sz="2600" dirty="0"/>
              <a:t>Organizacija sestanka z delodajalcem, zdravnico MDPŠ in  zavarovancem</a:t>
            </a:r>
          </a:p>
          <a:p>
            <a:r>
              <a:rPr lang="sl-SI" sz="2600" dirty="0"/>
              <a:t>Oblikovanje načrta vračanje na delo (postopnost 2-4-6-8; organizacijske spremembe DM)</a:t>
            </a:r>
          </a:p>
          <a:p>
            <a:r>
              <a:rPr lang="sl-SI" sz="2600" dirty="0"/>
              <a:t>Psihosocialna podpora v času vračanja na delo in postopkih na IK ZPIZ (pregled odločb, pogodb)</a:t>
            </a:r>
          </a:p>
          <a:p>
            <a:r>
              <a:rPr lang="sl-SI" sz="2600" dirty="0"/>
              <a:t>Obisk na delovnem mestu</a:t>
            </a:r>
          </a:p>
          <a:p>
            <a:r>
              <a:rPr lang="sl-SI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Zavarovanec v času vračanja na delo ni izkazoval potrebe po tehnični prilagoditvi delovnega mesta. Ob ureditvi novih prostorov, priporočamo ergonomsko ureditev delovnega mesta (asimetrija telesa; bolečine v križu)</a:t>
            </a:r>
          </a:p>
          <a:p>
            <a:pPr>
              <a:buFontTx/>
              <a:buChar char="-"/>
            </a:pPr>
            <a:endParaRPr lang="sl-SI" sz="2600" dirty="0"/>
          </a:p>
          <a:p>
            <a:pPr>
              <a:buFontTx/>
              <a:buChar char="-"/>
            </a:pPr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179458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sl-SI" altLang="sl-S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453188"/>
            <a:ext cx="20891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869012" y="1293486"/>
            <a:ext cx="7510289" cy="86409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r>
              <a:rPr lang="sl-SI" altLang="sl-SI" sz="2700" b="1" dirty="0">
                <a:solidFill>
                  <a:schemeClr val="accent2"/>
                </a:solidFill>
              </a:rPr>
              <a:t>Smernice vračanja na delo</a:t>
            </a:r>
            <a:br>
              <a:rPr lang="sl-SI" altLang="sl-SI" sz="2800" b="1" dirty="0">
                <a:solidFill>
                  <a:schemeClr val="accent2"/>
                </a:solidFill>
              </a:rPr>
            </a:br>
            <a:br>
              <a:rPr lang="sl-SI" altLang="sl-SI" sz="2800" b="1" dirty="0">
                <a:solidFill>
                  <a:schemeClr val="accent2"/>
                </a:solidFill>
              </a:rPr>
            </a:br>
            <a:endParaRPr lang="sl-SI" altLang="sl-SI" sz="2800" b="1" dirty="0">
              <a:solidFill>
                <a:schemeClr val="accent2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36D097-50C5-FB05-B29F-EA6149E78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12" y="260648"/>
            <a:ext cx="6693988" cy="902286"/>
          </a:xfrm>
          <a:prstGeom prst="rect">
            <a:avLst/>
          </a:prstGeo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7658C77-4EE5-AA9E-4E32-08CA9D97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sl-SI" sz="2600" dirty="0"/>
              <a:t>Individualen pristop (zdravstvene omejitve/zahteve delovnega okolja)</a:t>
            </a:r>
          </a:p>
          <a:p>
            <a:pPr>
              <a:defRPr/>
            </a:pPr>
            <a:r>
              <a:rPr lang="sl-SI" sz="2600" dirty="0"/>
              <a:t>Usmerjenost na zavarovanca (razumevanje njegove zgodbe, doživljanje, prepričanja)</a:t>
            </a:r>
          </a:p>
          <a:p>
            <a:pPr>
              <a:defRPr/>
            </a:pPr>
            <a:r>
              <a:rPr lang="sl-SI" sz="2600" dirty="0"/>
              <a:t>Aktivno sodelovanje zavarovanca (ocenjevanje, načrtovanje, izvedba, spremljanje)</a:t>
            </a:r>
          </a:p>
          <a:p>
            <a:pPr marL="0" indent="0">
              <a:buNone/>
              <a:defRPr/>
            </a:pPr>
            <a:endParaRPr lang="sl-SI" sz="2600" dirty="0"/>
          </a:p>
          <a:p>
            <a:pPr>
              <a:defRPr/>
            </a:pPr>
            <a:r>
              <a:rPr lang="sl-SI" sz="2600" dirty="0" err="1"/>
              <a:t>Bio</a:t>
            </a:r>
            <a:r>
              <a:rPr lang="sl-SI" sz="2600" dirty="0"/>
              <a:t>-psiho-socialni model zdravja</a:t>
            </a:r>
          </a:p>
          <a:p>
            <a:pPr>
              <a:defRPr/>
            </a:pPr>
            <a:r>
              <a:rPr lang="sl-SI" sz="2600" dirty="0"/>
              <a:t>Celostna timska obravnava (psiholog, delovni terapevt, zdravnik, socialni delavec,…)</a:t>
            </a:r>
          </a:p>
          <a:p>
            <a:pPr>
              <a:defRPr/>
            </a:pPr>
            <a:r>
              <a:rPr lang="sl-SI" sz="2600" dirty="0"/>
              <a:t>Zdravstveni in socialni dejavniki, dejavniki delovnega in širšega okolja</a:t>
            </a:r>
          </a:p>
          <a:p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39128328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2ED5553A0D434282935A685CC5D65D" ma:contentTypeVersion="14" ma:contentTypeDescription="Create a new document." ma:contentTypeScope="" ma:versionID="ea6d09cf6ae576277b62d4e23419d2f9">
  <xsd:schema xmlns:xsd="http://www.w3.org/2001/XMLSchema" xmlns:xs="http://www.w3.org/2001/XMLSchema" xmlns:p="http://schemas.microsoft.com/office/2006/metadata/properties" xmlns:ns3="535b6280-4c9a-4fd3-838c-503860ca99a9" xmlns:ns4="26eb11bd-f753-417f-bcca-496dace5955b" targetNamespace="http://schemas.microsoft.com/office/2006/metadata/properties" ma:root="true" ma:fieldsID="4f67ba70d5ecf631001bf47e3d5861d9" ns3:_="" ns4:_="">
    <xsd:import namespace="535b6280-4c9a-4fd3-838c-503860ca99a9"/>
    <xsd:import namespace="26eb11bd-f753-417f-bcca-496dace595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b6280-4c9a-4fd3-838c-503860ca99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b11bd-f753-417f-bcca-496dace59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E21842-31BC-4AF8-9C52-A9677C5AC7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E862C9-F520-4C2C-9006-1F363AB45F0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26eb11bd-f753-417f-bcca-496dace5955b"/>
    <ds:schemaRef ds:uri="http://purl.org/dc/dcmitype/"/>
    <ds:schemaRef ds:uri="http://schemas.openxmlformats.org/package/2006/metadata/core-properties"/>
    <ds:schemaRef ds:uri="535b6280-4c9a-4fd3-838c-503860ca99a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621F9C-DC8F-4C5D-8343-CA5F67442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5b6280-4c9a-4fd3-838c-503860ca99a9"/>
    <ds:schemaRef ds:uri="26eb11bd-f753-417f-bcca-496dace595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4674</TotalTime>
  <Words>784</Words>
  <Application>Microsoft Office PowerPoint</Application>
  <PresentationFormat>Diaprojekcija na zaslonu (4:3)</PresentationFormat>
  <Paragraphs>92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Officeova tema</vt:lpstr>
      <vt:lpstr>  Projekt Zgodnja poklicna in zaposlitvena rehabilitacija v procesu vračanja na delo   IZVAJALEC ZAPOSLITVENE REHABILITACIJE PREDSTAVITEV PRIMERA </vt:lpstr>
      <vt:lpstr>  Bio-psiho-socialni model zdravja: telesni dejavniki  </vt:lpstr>
      <vt:lpstr>  Bio-psiho-socialni model zdravja: socialni dejavniki  </vt:lpstr>
      <vt:lpstr>  Bio-psiho-socialni model zdravja: psihološki dejavniki  </vt:lpstr>
      <vt:lpstr>  Bio-psiho-socialni model zdravja: psihološki dejavniki  </vt:lpstr>
      <vt:lpstr>  Dejavniki delovnega okolja  (Lestvica vpliva delovnega okolja, 17 dejavnikov: podpira/ovira)  </vt:lpstr>
      <vt:lpstr>Job stripping – iz obstoječega delovnega mesta odstranimo naloge, ki jih zaposleni zaradi invalidnosti ne more več opravljati</vt:lpstr>
      <vt:lpstr>  Koordinacija in spremljanje v času vračanja na delo  </vt:lpstr>
      <vt:lpstr>  Smernice vračanja na delo  </vt:lpstr>
      <vt:lpstr>  Smernice vračanja na delo 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Zaposlitvena rehabilitacija</dc:title>
  <dc:creator>CK</dc:creator>
  <cp:lastModifiedBy>Ana Kapel</cp:lastModifiedBy>
  <cp:revision>194</cp:revision>
  <cp:lastPrinted>2022-11-18T13:41:38Z</cp:lastPrinted>
  <dcterms:created xsi:type="dcterms:W3CDTF">2015-06-08T09:58:21Z</dcterms:created>
  <dcterms:modified xsi:type="dcterms:W3CDTF">2022-11-22T14:44:40Z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0x010100182ED5553A0D434282935A685CC5D65D</vt:lpwstr>
  </property>
</Properties>
</file>