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80" r:id="rId2"/>
  </p:sldMasterIdLst>
  <p:notesMasterIdLst>
    <p:notesMasterId r:id="rId26"/>
  </p:notesMasterIdLst>
  <p:handoutMasterIdLst>
    <p:handoutMasterId r:id="rId27"/>
  </p:handoutMasterIdLst>
  <p:sldIdLst>
    <p:sldId id="259" r:id="rId3"/>
    <p:sldId id="482" r:id="rId4"/>
    <p:sldId id="483" r:id="rId5"/>
    <p:sldId id="484" r:id="rId6"/>
    <p:sldId id="485" r:id="rId7"/>
    <p:sldId id="486" r:id="rId8"/>
    <p:sldId id="495" r:id="rId9"/>
    <p:sldId id="490" r:id="rId10"/>
    <p:sldId id="491" r:id="rId11"/>
    <p:sldId id="492" r:id="rId12"/>
    <p:sldId id="493" r:id="rId13"/>
    <p:sldId id="494" r:id="rId14"/>
    <p:sldId id="442" r:id="rId15"/>
    <p:sldId id="488" r:id="rId16"/>
    <p:sldId id="443" r:id="rId17"/>
    <p:sldId id="487" r:id="rId18"/>
    <p:sldId id="444" r:id="rId19"/>
    <p:sldId id="445" r:id="rId20"/>
    <p:sldId id="446" r:id="rId21"/>
    <p:sldId id="447" r:id="rId22"/>
    <p:sldId id="448" r:id="rId23"/>
    <p:sldId id="449" r:id="rId24"/>
    <p:sldId id="479" r:id="rId25"/>
  </p:sldIdLst>
  <p:sldSz cx="9144000" cy="6858000" type="screen4x3"/>
  <p:notesSz cx="6797675" cy="9928225"/>
  <p:defaultTextStyle>
    <a:defPPr>
      <a:defRPr lang="sl-SI"/>
    </a:defPPr>
    <a:lvl1pPr marL="0" algn="l" defTabSz="914342" rtl="0" eaLnBrk="1" latinLnBrk="0" hangingPunct="1">
      <a:defRPr sz="1800" kern="1200">
        <a:solidFill>
          <a:schemeClr val="tx1"/>
        </a:solidFill>
        <a:latin typeface="+mn-lt"/>
        <a:ea typeface="+mn-ea"/>
        <a:cs typeface="+mn-cs"/>
      </a:defRPr>
    </a:lvl1pPr>
    <a:lvl2pPr marL="457171" algn="l" defTabSz="914342" rtl="0" eaLnBrk="1" latinLnBrk="0" hangingPunct="1">
      <a:defRPr sz="1800" kern="1200">
        <a:solidFill>
          <a:schemeClr val="tx1"/>
        </a:solidFill>
        <a:latin typeface="+mn-lt"/>
        <a:ea typeface="+mn-ea"/>
        <a:cs typeface="+mn-cs"/>
      </a:defRPr>
    </a:lvl2pPr>
    <a:lvl3pPr marL="914342" algn="l" defTabSz="914342" rtl="0" eaLnBrk="1" latinLnBrk="0" hangingPunct="1">
      <a:defRPr sz="1800" kern="1200">
        <a:solidFill>
          <a:schemeClr val="tx1"/>
        </a:solidFill>
        <a:latin typeface="+mn-lt"/>
        <a:ea typeface="+mn-ea"/>
        <a:cs typeface="+mn-cs"/>
      </a:defRPr>
    </a:lvl3pPr>
    <a:lvl4pPr marL="1371513" algn="l" defTabSz="914342" rtl="0" eaLnBrk="1" latinLnBrk="0" hangingPunct="1">
      <a:defRPr sz="1800" kern="1200">
        <a:solidFill>
          <a:schemeClr val="tx1"/>
        </a:solidFill>
        <a:latin typeface="+mn-lt"/>
        <a:ea typeface="+mn-ea"/>
        <a:cs typeface="+mn-cs"/>
      </a:defRPr>
    </a:lvl4pPr>
    <a:lvl5pPr marL="1828683" algn="l" defTabSz="914342" rtl="0" eaLnBrk="1" latinLnBrk="0" hangingPunct="1">
      <a:defRPr sz="1800" kern="1200">
        <a:solidFill>
          <a:schemeClr val="tx1"/>
        </a:solidFill>
        <a:latin typeface="+mn-lt"/>
        <a:ea typeface="+mn-ea"/>
        <a:cs typeface="+mn-cs"/>
      </a:defRPr>
    </a:lvl5pPr>
    <a:lvl6pPr marL="2285853" algn="l" defTabSz="914342" rtl="0" eaLnBrk="1" latinLnBrk="0" hangingPunct="1">
      <a:defRPr sz="1800" kern="1200">
        <a:solidFill>
          <a:schemeClr val="tx1"/>
        </a:solidFill>
        <a:latin typeface="+mn-lt"/>
        <a:ea typeface="+mn-ea"/>
        <a:cs typeface="+mn-cs"/>
      </a:defRPr>
    </a:lvl6pPr>
    <a:lvl7pPr marL="2743024" algn="l" defTabSz="914342" rtl="0" eaLnBrk="1" latinLnBrk="0" hangingPunct="1">
      <a:defRPr sz="1800" kern="1200">
        <a:solidFill>
          <a:schemeClr val="tx1"/>
        </a:solidFill>
        <a:latin typeface="+mn-lt"/>
        <a:ea typeface="+mn-ea"/>
        <a:cs typeface="+mn-cs"/>
      </a:defRPr>
    </a:lvl7pPr>
    <a:lvl8pPr marL="3200195" algn="l" defTabSz="914342" rtl="0" eaLnBrk="1" latinLnBrk="0" hangingPunct="1">
      <a:defRPr sz="1800" kern="1200">
        <a:solidFill>
          <a:schemeClr val="tx1"/>
        </a:solidFill>
        <a:latin typeface="+mn-lt"/>
        <a:ea typeface="+mn-ea"/>
        <a:cs typeface="+mn-cs"/>
      </a:defRPr>
    </a:lvl8pPr>
    <a:lvl9pPr marL="3657366" algn="l" defTabSz="91434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AD9E"/>
    <a:srgbClr val="FF5050"/>
    <a:srgbClr val="2C4B9E"/>
    <a:srgbClr val="B713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15" autoAdjust="0"/>
    <p:restoredTop sz="94660"/>
  </p:normalViewPr>
  <p:slideViewPr>
    <p:cSldViewPr showGuides="1">
      <p:cViewPr varScale="1">
        <p:scale>
          <a:sx n="131" d="100"/>
          <a:sy n="131" d="100"/>
        </p:scale>
        <p:origin x="1092" y="12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6" d="100"/>
          <a:sy n="76" d="100"/>
        </p:scale>
        <p:origin x="-3258"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1" y="0"/>
            <a:ext cx="2945764" cy="496411"/>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sz="quarter" idx="1"/>
          </p:nvPr>
        </p:nvSpPr>
        <p:spPr>
          <a:xfrm>
            <a:off x="3850344" y="0"/>
            <a:ext cx="2945764" cy="496411"/>
          </a:xfrm>
          <a:prstGeom prst="rect">
            <a:avLst/>
          </a:prstGeom>
        </p:spPr>
        <p:txBody>
          <a:bodyPr vert="horz" lIns="91440" tIns="45720" rIns="91440" bIns="45720" rtlCol="0"/>
          <a:lstStyle>
            <a:lvl1pPr algn="r">
              <a:defRPr sz="1200"/>
            </a:lvl1pPr>
          </a:lstStyle>
          <a:p>
            <a:fld id="{97D06C51-B40D-4128-B689-A30327AD93B9}" type="datetimeFigureOut">
              <a:rPr lang="sl-SI" smtClean="0"/>
              <a:pPr/>
              <a:t>18. 11. 2022</a:t>
            </a:fld>
            <a:endParaRPr lang="sl-SI"/>
          </a:p>
        </p:txBody>
      </p:sp>
      <p:sp>
        <p:nvSpPr>
          <p:cNvPr id="4" name="Ograda noge 3"/>
          <p:cNvSpPr>
            <a:spLocks noGrp="1"/>
          </p:cNvSpPr>
          <p:nvPr>
            <p:ph type="ftr" sz="quarter" idx="2"/>
          </p:nvPr>
        </p:nvSpPr>
        <p:spPr>
          <a:xfrm>
            <a:off x="1" y="9430223"/>
            <a:ext cx="2945764" cy="496411"/>
          </a:xfrm>
          <a:prstGeom prst="rect">
            <a:avLst/>
          </a:prstGeom>
        </p:spPr>
        <p:txBody>
          <a:bodyPr vert="horz" lIns="91440" tIns="45720" rIns="91440" bIns="45720" rtlCol="0" anchor="b"/>
          <a:lstStyle>
            <a:lvl1pPr algn="l">
              <a:defRPr sz="1200"/>
            </a:lvl1pPr>
          </a:lstStyle>
          <a:p>
            <a:endParaRPr lang="sl-SI"/>
          </a:p>
        </p:txBody>
      </p:sp>
      <p:sp>
        <p:nvSpPr>
          <p:cNvPr id="5" name="Ograda številke diapozitiva 4"/>
          <p:cNvSpPr>
            <a:spLocks noGrp="1"/>
          </p:cNvSpPr>
          <p:nvPr>
            <p:ph type="sldNum" sz="quarter" idx="3"/>
          </p:nvPr>
        </p:nvSpPr>
        <p:spPr>
          <a:xfrm>
            <a:off x="3850344" y="9430223"/>
            <a:ext cx="2945764" cy="496411"/>
          </a:xfrm>
          <a:prstGeom prst="rect">
            <a:avLst/>
          </a:prstGeom>
        </p:spPr>
        <p:txBody>
          <a:bodyPr vert="horz" lIns="91440" tIns="45720" rIns="91440" bIns="45720" rtlCol="0" anchor="b"/>
          <a:lstStyle>
            <a:lvl1pPr algn="r">
              <a:defRPr sz="1200"/>
            </a:lvl1pPr>
          </a:lstStyle>
          <a:p>
            <a:fld id="{05136D79-413D-4930-93BE-C4BE56DAC4B6}" type="slidenum">
              <a:rPr lang="sl-SI" smtClean="0"/>
              <a:pPr/>
              <a:t>‹#›</a:t>
            </a:fld>
            <a:endParaRPr lang="sl-SI"/>
          </a:p>
        </p:txBody>
      </p:sp>
    </p:spTree>
    <p:extLst>
      <p:ext uri="{BB962C8B-B14F-4D97-AF65-F5344CB8AC3E}">
        <p14:creationId xmlns:p14="http://schemas.microsoft.com/office/powerpoint/2010/main" val="33403160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1" y="0"/>
            <a:ext cx="2945659" cy="496411"/>
          </a:xfrm>
          <a:prstGeom prst="rect">
            <a:avLst/>
          </a:prstGeom>
        </p:spPr>
        <p:txBody>
          <a:bodyPr vert="horz" lIns="95939" tIns="47969" rIns="95939" bIns="47969" rtlCol="0"/>
          <a:lstStyle>
            <a:lvl1pPr algn="l">
              <a:defRPr sz="1300"/>
            </a:lvl1pPr>
          </a:lstStyle>
          <a:p>
            <a:endParaRPr lang="sl-SI"/>
          </a:p>
        </p:txBody>
      </p:sp>
      <p:sp>
        <p:nvSpPr>
          <p:cNvPr id="3" name="Ograda datuma 2"/>
          <p:cNvSpPr>
            <a:spLocks noGrp="1"/>
          </p:cNvSpPr>
          <p:nvPr>
            <p:ph type="dt" idx="1"/>
          </p:nvPr>
        </p:nvSpPr>
        <p:spPr>
          <a:xfrm>
            <a:off x="3850443" y="0"/>
            <a:ext cx="2945659" cy="496411"/>
          </a:xfrm>
          <a:prstGeom prst="rect">
            <a:avLst/>
          </a:prstGeom>
        </p:spPr>
        <p:txBody>
          <a:bodyPr vert="horz" lIns="95939" tIns="47969" rIns="95939" bIns="47969" rtlCol="0"/>
          <a:lstStyle>
            <a:lvl1pPr algn="r">
              <a:defRPr sz="1300"/>
            </a:lvl1pPr>
          </a:lstStyle>
          <a:p>
            <a:fld id="{16A78A47-D7D1-499F-A2D8-3D84959C65D6}" type="datetimeFigureOut">
              <a:rPr lang="sl-SI" smtClean="0"/>
              <a:pPr/>
              <a:t>18. 11. 2022</a:t>
            </a:fld>
            <a:endParaRPr lang="sl-SI"/>
          </a:p>
        </p:txBody>
      </p:sp>
      <p:sp>
        <p:nvSpPr>
          <p:cNvPr id="4" name="Ograda stranske slik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5939" tIns="47969" rIns="95939" bIns="47969" rtlCol="0" anchor="ctr"/>
          <a:lstStyle/>
          <a:p>
            <a:endParaRPr lang="sl-SI"/>
          </a:p>
        </p:txBody>
      </p:sp>
      <p:sp>
        <p:nvSpPr>
          <p:cNvPr id="5" name="Ograda opomb 4"/>
          <p:cNvSpPr>
            <a:spLocks noGrp="1"/>
          </p:cNvSpPr>
          <p:nvPr>
            <p:ph type="body" sz="quarter" idx="3"/>
          </p:nvPr>
        </p:nvSpPr>
        <p:spPr>
          <a:xfrm>
            <a:off x="679768" y="4715907"/>
            <a:ext cx="5438140" cy="4467701"/>
          </a:xfrm>
          <a:prstGeom prst="rect">
            <a:avLst/>
          </a:prstGeom>
        </p:spPr>
        <p:txBody>
          <a:bodyPr vert="horz" lIns="95939" tIns="47969" rIns="95939" bIns="47969" rtlCol="0"/>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6" name="Ograda noge 5"/>
          <p:cNvSpPr>
            <a:spLocks noGrp="1"/>
          </p:cNvSpPr>
          <p:nvPr>
            <p:ph type="ftr" sz="quarter" idx="4"/>
          </p:nvPr>
        </p:nvSpPr>
        <p:spPr>
          <a:xfrm>
            <a:off x="1" y="9430091"/>
            <a:ext cx="2945659" cy="496411"/>
          </a:xfrm>
          <a:prstGeom prst="rect">
            <a:avLst/>
          </a:prstGeom>
        </p:spPr>
        <p:txBody>
          <a:bodyPr vert="horz" lIns="95939" tIns="47969" rIns="95939" bIns="47969" rtlCol="0" anchor="b"/>
          <a:lstStyle>
            <a:lvl1pPr algn="l">
              <a:defRPr sz="1300"/>
            </a:lvl1pPr>
          </a:lstStyle>
          <a:p>
            <a:endParaRPr lang="sl-SI"/>
          </a:p>
        </p:txBody>
      </p:sp>
      <p:sp>
        <p:nvSpPr>
          <p:cNvPr id="7" name="Ograda številke diapozitiva 6"/>
          <p:cNvSpPr>
            <a:spLocks noGrp="1"/>
          </p:cNvSpPr>
          <p:nvPr>
            <p:ph type="sldNum" sz="quarter" idx="5"/>
          </p:nvPr>
        </p:nvSpPr>
        <p:spPr>
          <a:xfrm>
            <a:off x="3850443" y="9430091"/>
            <a:ext cx="2945659" cy="496411"/>
          </a:xfrm>
          <a:prstGeom prst="rect">
            <a:avLst/>
          </a:prstGeom>
        </p:spPr>
        <p:txBody>
          <a:bodyPr vert="horz" lIns="95939" tIns="47969" rIns="95939" bIns="47969" rtlCol="0" anchor="b"/>
          <a:lstStyle>
            <a:lvl1pPr algn="r">
              <a:defRPr sz="1300"/>
            </a:lvl1pPr>
          </a:lstStyle>
          <a:p>
            <a:fld id="{D204DA32-3D91-4288-8E21-5300E8ABD717}" type="slidenum">
              <a:rPr lang="sl-SI" smtClean="0"/>
              <a:pPr/>
              <a:t>‹#›</a:t>
            </a:fld>
            <a:endParaRPr lang="sl-SI"/>
          </a:p>
        </p:txBody>
      </p:sp>
    </p:spTree>
    <p:extLst>
      <p:ext uri="{BB962C8B-B14F-4D97-AF65-F5344CB8AC3E}">
        <p14:creationId xmlns:p14="http://schemas.microsoft.com/office/powerpoint/2010/main" val="2875958829"/>
      </p:ext>
    </p:extLst>
  </p:cSld>
  <p:clrMap bg1="lt1" tx1="dk1" bg2="lt2" tx2="dk2" accent1="accent1" accent2="accent2" accent3="accent3" accent4="accent4" accent5="accent5" accent6="accent6" hlink="hlink" folHlink="folHlink"/>
  <p:hf hdr="0" ftr="0" dt="0"/>
  <p:notesStyle>
    <a:lvl1pPr marL="0" algn="l" defTabSz="768096" rtl="0" eaLnBrk="1" latinLnBrk="0" hangingPunct="1">
      <a:defRPr sz="1000" kern="1200">
        <a:solidFill>
          <a:schemeClr val="tx1"/>
        </a:solidFill>
        <a:latin typeface="+mn-lt"/>
        <a:ea typeface="+mn-ea"/>
        <a:cs typeface="+mn-cs"/>
      </a:defRPr>
    </a:lvl1pPr>
    <a:lvl2pPr marL="384048" algn="l" defTabSz="768096" rtl="0" eaLnBrk="1" latinLnBrk="0" hangingPunct="1">
      <a:defRPr sz="1000" kern="1200">
        <a:solidFill>
          <a:schemeClr val="tx1"/>
        </a:solidFill>
        <a:latin typeface="+mn-lt"/>
        <a:ea typeface="+mn-ea"/>
        <a:cs typeface="+mn-cs"/>
      </a:defRPr>
    </a:lvl2pPr>
    <a:lvl3pPr marL="768096" algn="l" defTabSz="768096" rtl="0" eaLnBrk="1" latinLnBrk="0" hangingPunct="1">
      <a:defRPr sz="1000" kern="1200">
        <a:solidFill>
          <a:schemeClr val="tx1"/>
        </a:solidFill>
        <a:latin typeface="+mn-lt"/>
        <a:ea typeface="+mn-ea"/>
        <a:cs typeface="+mn-cs"/>
      </a:defRPr>
    </a:lvl3pPr>
    <a:lvl4pPr marL="1152144" algn="l" defTabSz="768096" rtl="0" eaLnBrk="1" latinLnBrk="0" hangingPunct="1">
      <a:defRPr sz="1000" kern="1200">
        <a:solidFill>
          <a:schemeClr val="tx1"/>
        </a:solidFill>
        <a:latin typeface="+mn-lt"/>
        <a:ea typeface="+mn-ea"/>
        <a:cs typeface="+mn-cs"/>
      </a:defRPr>
    </a:lvl4pPr>
    <a:lvl5pPr marL="1536192" algn="l" defTabSz="768096" rtl="0" eaLnBrk="1" latinLnBrk="0" hangingPunct="1">
      <a:defRPr sz="1000" kern="1200">
        <a:solidFill>
          <a:schemeClr val="tx1"/>
        </a:solidFill>
        <a:latin typeface="+mn-lt"/>
        <a:ea typeface="+mn-ea"/>
        <a:cs typeface="+mn-cs"/>
      </a:defRPr>
    </a:lvl5pPr>
    <a:lvl6pPr marL="1920240" algn="l" defTabSz="768096" rtl="0" eaLnBrk="1" latinLnBrk="0" hangingPunct="1">
      <a:defRPr sz="1000" kern="1200">
        <a:solidFill>
          <a:schemeClr val="tx1"/>
        </a:solidFill>
        <a:latin typeface="+mn-lt"/>
        <a:ea typeface="+mn-ea"/>
        <a:cs typeface="+mn-cs"/>
      </a:defRPr>
    </a:lvl6pPr>
    <a:lvl7pPr marL="2304288" algn="l" defTabSz="768096" rtl="0" eaLnBrk="1" latinLnBrk="0" hangingPunct="1">
      <a:defRPr sz="1000" kern="1200">
        <a:solidFill>
          <a:schemeClr val="tx1"/>
        </a:solidFill>
        <a:latin typeface="+mn-lt"/>
        <a:ea typeface="+mn-ea"/>
        <a:cs typeface="+mn-cs"/>
      </a:defRPr>
    </a:lvl7pPr>
    <a:lvl8pPr marL="2688336" algn="l" defTabSz="768096" rtl="0" eaLnBrk="1" latinLnBrk="0" hangingPunct="1">
      <a:defRPr sz="1000" kern="1200">
        <a:solidFill>
          <a:schemeClr val="tx1"/>
        </a:solidFill>
        <a:latin typeface="+mn-lt"/>
        <a:ea typeface="+mn-ea"/>
        <a:cs typeface="+mn-cs"/>
      </a:defRPr>
    </a:lvl8pPr>
    <a:lvl9pPr marL="3072384" algn="l" defTabSz="768096"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a:p>
        </p:txBody>
      </p:sp>
      <p:sp>
        <p:nvSpPr>
          <p:cNvPr id="4" name="Ograda številke diapozitiva 3"/>
          <p:cNvSpPr>
            <a:spLocks noGrp="1"/>
          </p:cNvSpPr>
          <p:nvPr>
            <p:ph type="sldNum" sz="quarter" idx="10"/>
          </p:nvPr>
        </p:nvSpPr>
        <p:spPr/>
        <p:txBody>
          <a:bodyPr/>
          <a:lstStyle/>
          <a:p>
            <a:fld id="{D204DA32-3D91-4288-8E21-5300E8ABD717}" type="slidenum">
              <a:rPr lang="sl-SI" smtClean="0"/>
              <a:pPr/>
              <a:t>1</a:t>
            </a:fld>
            <a:endParaRPr lang="sl-SI"/>
          </a:p>
        </p:txBody>
      </p:sp>
    </p:spTree>
    <p:extLst>
      <p:ext uri="{BB962C8B-B14F-4D97-AF65-F5344CB8AC3E}">
        <p14:creationId xmlns:p14="http://schemas.microsoft.com/office/powerpoint/2010/main" val="35865059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377323" y="1269260"/>
            <a:ext cx="7772400" cy="1470025"/>
          </a:xfrm>
        </p:spPr>
        <p:txBody>
          <a:bodyPr/>
          <a:lstStyle/>
          <a:p>
            <a:r>
              <a:rPr lang="sl-SI"/>
              <a:t>Kliknite, če želite urediti slog naslova matrice</a:t>
            </a:r>
            <a:endParaRPr lang="sl-SI" dirty="0"/>
          </a:p>
        </p:txBody>
      </p:sp>
      <p:grpSp>
        <p:nvGrpSpPr>
          <p:cNvPr id="8" name="Skupina 7"/>
          <p:cNvGrpSpPr/>
          <p:nvPr userDrawn="1"/>
        </p:nvGrpSpPr>
        <p:grpSpPr>
          <a:xfrm>
            <a:off x="386810" y="388321"/>
            <a:ext cx="4329206" cy="376383"/>
            <a:chOff x="515679" y="388410"/>
            <a:chExt cx="6239010" cy="539441"/>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5679" y="388410"/>
              <a:ext cx="1152261" cy="53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2"/>
            <p:cNvSpPr txBox="1">
              <a:spLocks/>
            </p:cNvSpPr>
            <p:nvPr/>
          </p:nvSpPr>
          <p:spPr bwMode="auto">
            <a:xfrm>
              <a:off x="1773501" y="450255"/>
              <a:ext cx="4981188" cy="446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ts val="1344"/>
                </a:lnSpc>
                <a:buFont typeface="Arial" panose="020B0604020202020204" pitchFamily="34" charset="0"/>
                <a:buNone/>
              </a:pPr>
              <a:r>
                <a:rPr lang="sl-SI" altLang="pl-PL" sz="900" dirty="0">
                  <a:solidFill>
                    <a:srgbClr val="2C4B9E"/>
                  </a:solidFill>
                  <a:latin typeface="Work Sans Medium" panose="00000600000000000000" pitchFamily="2" charset="-18"/>
                </a:rPr>
                <a:t>Zavod za </a:t>
              </a:r>
              <a:r>
                <a:rPr lang="sl-SI" altLang="pl-PL" sz="900" b="1" dirty="0">
                  <a:solidFill>
                    <a:srgbClr val="2C4B9E"/>
                  </a:solidFill>
                  <a:latin typeface="Work Sans Medium" panose="00000600000000000000" pitchFamily="2" charset="-18"/>
                </a:rPr>
                <a:t>pokojninsko in invalidsko </a:t>
              </a:r>
              <a:r>
                <a:rPr lang="sl-SI" altLang="pl-PL" sz="900" dirty="0">
                  <a:solidFill>
                    <a:srgbClr val="2C4B9E"/>
                  </a:solidFill>
                  <a:latin typeface="Work Sans Medium" panose="00000600000000000000" pitchFamily="2" charset="-18"/>
                </a:rPr>
                <a:t>zavarovanje Slovenije </a:t>
              </a:r>
              <a:r>
                <a:rPr lang="en-US" altLang="pl-PL" sz="900" b="1" dirty="0">
                  <a:solidFill>
                    <a:srgbClr val="2C4B9E"/>
                  </a:solidFill>
                  <a:latin typeface="Work Sans Light" panose="00000400000000000000" pitchFamily="2" charset="-18"/>
                </a:rPr>
                <a:t>Pension and Disability </a:t>
              </a:r>
              <a:r>
                <a:rPr lang="en-US" altLang="pl-PL" sz="900" dirty="0">
                  <a:solidFill>
                    <a:srgbClr val="2C4B9E"/>
                  </a:solidFill>
                  <a:latin typeface="Work Sans Light" panose="00000400000000000000" pitchFamily="2" charset="-18"/>
                </a:rPr>
                <a:t>Insurance Institute of Slovenia</a:t>
              </a:r>
              <a:endParaRPr lang="pl-PL" altLang="pl-PL" sz="900" dirty="0">
                <a:solidFill>
                  <a:srgbClr val="2C4B9E"/>
                </a:solidFill>
                <a:latin typeface="Work Sans Light" panose="00000400000000000000" pitchFamily="2" charset="-18"/>
              </a:endParaRPr>
            </a:p>
          </p:txBody>
        </p:sp>
      </p:grpSp>
      <p:sp>
        <p:nvSpPr>
          <p:cNvPr id="16" name="Ograda besedila 15"/>
          <p:cNvSpPr>
            <a:spLocks noGrp="1"/>
          </p:cNvSpPr>
          <p:nvPr>
            <p:ph type="body" sz="quarter" idx="10" hasCustomPrompt="1"/>
          </p:nvPr>
        </p:nvSpPr>
        <p:spPr>
          <a:xfrm>
            <a:off x="386810" y="3996737"/>
            <a:ext cx="3753142" cy="1168781"/>
          </a:xfrm>
        </p:spPr>
        <p:txBody>
          <a:bodyPr>
            <a:noAutofit/>
          </a:bodyPr>
          <a:lstStyle>
            <a:lvl1pPr marL="0" indent="0">
              <a:buNone/>
              <a:defRPr sz="2400" b="1">
                <a:latin typeface="Work Sans SemiBold" panose="00000700000000000000" pitchFamily="2" charset="-18"/>
              </a:defRPr>
            </a:lvl1pPr>
          </a:lstStyle>
          <a:p>
            <a:pPr lvl="0"/>
            <a:r>
              <a:rPr lang="sl-SI" dirty="0"/>
              <a:t>Uredite sloge besedila – avtor in datum</a:t>
            </a:r>
          </a:p>
        </p:txBody>
      </p:sp>
      <p:sp>
        <p:nvSpPr>
          <p:cNvPr id="11" name="Podnaslov 2"/>
          <p:cNvSpPr>
            <a:spLocks noGrp="1"/>
          </p:cNvSpPr>
          <p:nvPr>
            <p:ph type="subTitle" idx="1"/>
          </p:nvPr>
        </p:nvSpPr>
        <p:spPr>
          <a:xfrm>
            <a:off x="378760" y="2493113"/>
            <a:ext cx="5921432" cy="694661"/>
          </a:xfrm>
        </p:spPr>
        <p:txBody>
          <a:bodyPr>
            <a:noAutofit/>
          </a:bodyPr>
          <a:lstStyle>
            <a:lvl1pPr marL="0" indent="0" algn="l">
              <a:lnSpc>
                <a:spcPct val="100000"/>
              </a:lnSpc>
              <a:buNone/>
              <a:defRPr sz="2800" b="0" baseline="0">
                <a:solidFill>
                  <a:srgbClr val="46AD9E"/>
                </a:solidFill>
                <a:latin typeface="Work Sans ExtraBold" panose="00000900000000000000" pitchFamily="2" charset="-18"/>
              </a:defRPr>
            </a:lvl1pPr>
            <a:lvl2pPr marL="457171" indent="0" algn="ctr">
              <a:buNone/>
              <a:defRPr>
                <a:solidFill>
                  <a:schemeClr val="tx1">
                    <a:tint val="75000"/>
                  </a:schemeClr>
                </a:solidFill>
              </a:defRPr>
            </a:lvl2pPr>
            <a:lvl3pPr marL="914342" indent="0" algn="ctr">
              <a:buNone/>
              <a:defRPr>
                <a:solidFill>
                  <a:schemeClr val="tx1">
                    <a:tint val="75000"/>
                  </a:schemeClr>
                </a:solidFill>
              </a:defRPr>
            </a:lvl3pPr>
            <a:lvl4pPr marL="1371513" indent="0" algn="ctr">
              <a:buNone/>
              <a:defRPr>
                <a:solidFill>
                  <a:schemeClr val="tx1">
                    <a:tint val="75000"/>
                  </a:schemeClr>
                </a:solidFill>
              </a:defRPr>
            </a:lvl4pPr>
            <a:lvl5pPr marL="1828683" indent="0" algn="ctr">
              <a:buNone/>
              <a:defRPr>
                <a:solidFill>
                  <a:schemeClr val="tx1">
                    <a:tint val="75000"/>
                  </a:schemeClr>
                </a:solidFill>
              </a:defRPr>
            </a:lvl5pPr>
            <a:lvl6pPr marL="2285853" indent="0" algn="ctr">
              <a:buNone/>
              <a:defRPr>
                <a:solidFill>
                  <a:schemeClr val="tx1">
                    <a:tint val="75000"/>
                  </a:schemeClr>
                </a:solidFill>
              </a:defRPr>
            </a:lvl6pPr>
            <a:lvl7pPr marL="2743024" indent="0" algn="ctr">
              <a:buNone/>
              <a:defRPr>
                <a:solidFill>
                  <a:schemeClr val="tx1">
                    <a:tint val="75000"/>
                  </a:schemeClr>
                </a:solidFill>
              </a:defRPr>
            </a:lvl7pPr>
            <a:lvl8pPr marL="3200195" indent="0" algn="ctr">
              <a:buNone/>
              <a:defRPr>
                <a:solidFill>
                  <a:schemeClr val="tx1">
                    <a:tint val="75000"/>
                  </a:schemeClr>
                </a:solidFill>
              </a:defRPr>
            </a:lvl8pPr>
            <a:lvl9pPr marL="3657366" indent="0" algn="ctr">
              <a:buNone/>
              <a:defRPr>
                <a:solidFill>
                  <a:schemeClr val="tx1">
                    <a:tint val="75000"/>
                  </a:schemeClr>
                </a:solidFill>
              </a:defRPr>
            </a:lvl9pPr>
          </a:lstStyle>
          <a:p>
            <a:r>
              <a:rPr lang="sl-SI"/>
              <a:t>Kliknite, če želite urediti slog podnaslova matrice</a:t>
            </a:r>
            <a:endParaRPr lang="sl-SI" dirty="0"/>
          </a:p>
        </p:txBody>
      </p:sp>
      <p:sp>
        <p:nvSpPr>
          <p:cNvPr id="12" name="PoljeZBesedilom 11"/>
          <p:cNvSpPr txBox="1"/>
          <p:nvPr userDrawn="1"/>
        </p:nvSpPr>
        <p:spPr>
          <a:xfrm>
            <a:off x="7812781" y="6209521"/>
            <a:ext cx="1331219" cy="631548"/>
          </a:xfrm>
          <a:prstGeom prst="rect">
            <a:avLst/>
          </a:prstGeom>
          <a:noFill/>
        </p:spPr>
        <p:txBody>
          <a:bodyPr wrap="square" lIns="76800" tIns="38400" rIns="76800" bIns="38400" rtlCol="0">
            <a:spAutoFit/>
          </a:bodyPr>
          <a:lstStyle/>
          <a:p>
            <a:r>
              <a:rPr lang="sl-SI" dirty="0" err="1">
                <a:solidFill>
                  <a:schemeClr val="bg1"/>
                </a:solidFill>
                <a:latin typeface="Work Sans Medium" panose="00000600000000000000" pitchFamily="2" charset="-18"/>
              </a:rPr>
              <a:t>www.zpiz.si</a:t>
            </a:r>
            <a:endParaRPr lang="sl-SI" dirty="0">
              <a:solidFill>
                <a:schemeClr val="bg1"/>
              </a:solidFill>
              <a:latin typeface="Work Sans Medium" panose="00000600000000000000" pitchFamily="2" charset="-18"/>
            </a:endParaRPr>
          </a:p>
        </p:txBody>
      </p:sp>
      <p:sp>
        <p:nvSpPr>
          <p:cNvPr id="5" name="Pravokotnik 4"/>
          <p:cNvSpPr/>
          <p:nvPr userDrawn="1"/>
        </p:nvSpPr>
        <p:spPr>
          <a:xfrm>
            <a:off x="4499992" y="4581128"/>
            <a:ext cx="4644008" cy="2276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pic>
        <p:nvPicPr>
          <p:cNvPr id="4" name="Slika 3"/>
          <p:cNvPicPr>
            <a:picLocks noChangeAspect="1"/>
          </p:cNvPicPr>
          <p:nvPr userDrawn="1"/>
        </p:nvPicPr>
        <p:blipFill rotWithShape="1">
          <a:blip r:embed="rId3" cstate="print">
            <a:extLst>
              <a:ext uri="{28A0092B-C50C-407E-A947-70E740481C1C}">
                <a14:useLocalDpi xmlns:a14="http://schemas.microsoft.com/office/drawing/2010/main" val="0"/>
              </a:ext>
            </a:extLst>
          </a:blip>
          <a:srcRect l="13775" t="14794" r="16066"/>
          <a:stretch/>
        </p:blipFill>
        <p:spPr>
          <a:xfrm>
            <a:off x="3035686" y="3501008"/>
            <a:ext cx="6108314" cy="3356992"/>
          </a:xfrm>
          <a:prstGeom prst="rect">
            <a:avLst/>
          </a:prstGeom>
        </p:spPr>
      </p:pic>
      <p:sp>
        <p:nvSpPr>
          <p:cNvPr id="13" name="PoljeZBesedilom 12"/>
          <p:cNvSpPr txBox="1"/>
          <p:nvPr userDrawn="1"/>
        </p:nvSpPr>
        <p:spPr>
          <a:xfrm>
            <a:off x="7380312" y="6381328"/>
            <a:ext cx="1763688" cy="369332"/>
          </a:xfrm>
          <a:prstGeom prst="rect">
            <a:avLst/>
          </a:prstGeom>
          <a:noFill/>
        </p:spPr>
        <p:txBody>
          <a:bodyPr wrap="square" rtlCol="0">
            <a:spAutoFit/>
          </a:bodyPr>
          <a:lstStyle/>
          <a:p>
            <a:r>
              <a:rPr lang="sl-SI" sz="1800" dirty="0" err="1">
                <a:solidFill>
                  <a:schemeClr val="bg1"/>
                </a:solidFill>
                <a:latin typeface="Work Sans SemiBold" panose="00000700000000000000" pitchFamily="2" charset="-18"/>
              </a:rPr>
              <a:t>www.zpiz.si</a:t>
            </a:r>
            <a:endParaRPr lang="sl-SI" sz="1800" dirty="0">
              <a:solidFill>
                <a:schemeClr val="bg1"/>
              </a:solidFill>
              <a:latin typeface="Work Sans SemiBold" panose="00000700000000000000" pitchFamily="2" charset="-18"/>
            </a:endParaRPr>
          </a:p>
        </p:txBody>
      </p:sp>
    </p:spTree>
    <p:extLst>
      <p:ext uri="{BB962C8B-B14F-4D97-AF65-F5344CB8AC3E}">
        <p14:creationId xmlns:p14="http://schemas.microsoft.com/office/powerpoint/2010/main" val="349870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Zaključek">
    <p:spTree>
      <p:nvGrpSpPr>
        <p:cNvPr id="1" name=""/>
        <p:cNvGrpSpPr/>
        <p:nvPr/>
      </p:nvGrpSpPr>
      <p:grpSpPr>
        <a:xfrm>
          <a:off x="0" y="0"/>
          <a:ext cx="0" cy="0"/>
          <a:chOff x="0" y="0"/>
          <a:chExt cx="0" cy="0"/>
        </a:xfrm>
      </p:grpSpPr>
      <p:sp>
        <p:nvSpPr>
          <p:cNvPr id="4" name="Rectangle 3"/>
          <p:cNvSpPr/>
          <p:nvPr userDrawn="1"/>
        </p:nvSpPr>
        <p:spPr>
          <a:xfrm>
            <a:off x="0" y="0"/>
            <a:ext cx="9145190" cy="6856412"/>
          </a:xfrm>
          <a:prstGeom prst="rect">
            <a:avLst/>
          </a:prstGeom>
          <a:solidFill>
            <a:srgbClr val="2C4B9E"/>
          </a:solidFill>
        </p:spPr>
        <p:style>
          <a:lnRef idx="2">
            <a:schemeClr val="accent1">
              <a:shade val="50000"/>
            </a:schemeClr>
          </a:lnRef>
          <a:fillRef idx="1">
            <a:schemeClr val="accent1"/>
          </a:fillRef>
          <a:effectRef idx="0">
            <a:schemeClr val="accent1"/>
          </a:effectRef>
          <a:fontRef idx="minor">
            <a:schemeClr val="lt1"/>
          </a:fontRef>
        </p:style>
        <p:txBody>
          <a:bodyPr lIns="76800" tIns="38400" rIns="76800" bIns="38400" rtlCol="0" anchor="ctr"/>
          <a:lstStyle/>
          <a:p>
            <a:pPr algn="ctr"/>
            <a:endParaRPr lang="pl-PL"/>
          </a:p>
        </p:txBody>
      </p:sp>
      <p:sp>
        <p:nvSpPr>
          <p:cNvPr id="5" name="Content Placeholder 2"/>
          <p:cNvSpPr txBox="1">
            <a:spLocks/>
          </p:cNvSpPr>
          <p:nvPr userDrawn="1"/>
        </p:nvSpPr>
        <p:spPr bwMode="auto">
          <a:xfrm>
            <a:off x="2798433" y="2333624"/>
            <a:ext cx="3556462" cy="425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6800" tIns="38400" rIns="76800" bIns="384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buClr>
                <a:srgbClr val="2C4B9E"/>
              </a:buClr>
              <a:buSzPct val="70000"/>
              <a:buFont typeface="Arial" panose="020B0604020202020204" pitchFamily="34" charset="0"/>
              <a:buNone/>
            </a:pPr>
            <a:r>
              <a:rPr lang="pl-PL" altLang="pl-PL" sz="4800" dirty="0">
                <a:solidFill>
                  <a:schemeClr val="bg1"/>
                </a:solidFill>
                <a:latin typeface="Work Sans Black" panose="00000A00000000000000" pitchFamily="2" charset="-18"/>
              </a:rPr>
              <a:t>Hvala za vašo pozornost!</a:t>
            </a:r>
            <a:endParaRPr lang="pl-PL" altLang="pl-PL" sz="4800" dirty="0">
              <a:solidFill>
                <a:srgbClr val="414141"/>
              </a:solidFill>
              <a:latin typeface="Work Sans Black" panose="00000A00000000000000" pitchFamily="2" charset="-18"/>
            </a:endParaRPr>
          </a:p>
        </p:txBody>
      </p:sp>
      <p:grpSp>
        <p:nvGrpSpPr>
          <p:cNvPr id="6" name="Skupina 5"/>
          <p:cNvGrpSpPr/>
          <p:nvPr userDrawn="1"/>
        </p:nvGrpSpPr>
        <p:grpSpPr>
          <a:xfrm>
            <a:off x="2483768" y="5980567"/>
            <a:ext cx="4608512" cy="398262"/>
            <a:chOff x="3967830" y="5964213"/>
            <a:chExt cx="4972973" cy="446089"/>
          </a:xfrm>
        </p:grpSpPr>
        <p:sp>
          <p:nvSpPr>
            <p:cNvPr id="7" name="Content Placeholder 2"/>
            <p:cNvSpPr txBox="1">
              <a:spLocks/>
            </p:cNvSpPr>
            <p:nvPr/>
          </p:nvSpPr>
          <p:spPr bwMode="auto">
            <a:xfrm>
              <a:off x="4860794" y="5964213"/>
              <a:ext cx="4080009" cy="446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ts val="0"/>
                </a:spcBef>
                <a:buFont typeface="Arial" panose="020B0604020202020204" pitchFamily="34" charset="0"/>
                <a:buNone/>
              </a:pPr>
              <a:r>
                <a:rPr lang="sl-SI" altLang="pl-PL" sz="800" dirty="0">
                  <a:solidFill>
                    <a:schemeClr val="bg1"/>
                  </a:solidFill>
                  <a:latin typeface="Work Sans Medium" panose="00000600000000000000" pitchFamily="2" charset="-18"/>
                </a:rPr>
                <a:t>Zavod </a:t>
              </a:r>
              <a:r>
                <a:rPr lang="sl-SI" altLang="pl-PL" sz="800" b="0" dirty="0">
                  <a:solidFill>
                    <a:schemeClr val="bg1"/>
                  </a:solidFill>
                  <a:latin typeface="Work Sans Medium" panose="00000600000000000000" pitchFamily="2" charset="-18"/>
                </a:rPr>
                <a:t>za</a:t>
              </a:r>
              <a:r>
                <a:rPr lang="sl-SI" altLang="pl-PL" sz="800" b="1" dirty="0">
                  <a:solidFill>
                    <a:schemeClr val="bg1"/>
                  </a:solidFill>
                  <a:latin typeface="Work Sans Medium" panose="00000600000000000000" pitchFamily="2" charset="-18"/>
                </a:rPr>
                <a:t> pokojninsko in invalidsko </a:t>
              </a:r>
              <a:r>
                <a:rPr lang="sl-SI" altLang="pl-PL" sz="800" dirty="0">
                  <a:solidFill>
                    <a:schemeClr val="bg1"/>
                  </a:solidFill>
                  <a:latin typeface="Work Sans Medium" panose="00000600000000000000" pitchFamily="2" charset="-18"/>
                </a:rPr>
                <a:t>zavarovanje Slovenije </a:t>
              </a:r>
            </a:p>
            <a:p>
              <a:pPr eaLnBrk="1" hangingPunct="1">
                <a:lnSpc>
                  <a:spcPct val="100000"/>
                </a:lnSpc>
                <a:spcBef>
                  <a:spcPts val="0"/>
                </a:spcBef>
                <a:buFont typeface="Arial" panose="020B0604020202020204" pitchFamily="34" charset="0"/>
                <a:buNone/>
              </a:pPr>
              <a:r>
                <a:rPr lang="en-US" altLang="pl-PL" sz="800" b="1" dirty="0">
                  <a:solidFill>
                    <a:schemeClr val="bg1"/>
                  </a:solidFill>
                  <a:latin typeface="Work Sans Light" panose="00000400000000000000" pitchFamily="2" charset="-18"/>
                </a:rPr>
                <a:t>Pension and Disability </a:t>
              </a:r>
              <a:r>
                <a:rPr lang="en-US" altLang="pl-PL" sz="800" dirty="0">
                  <a:solidFill>
                    <a:schemeClr val="bg1"/>
                  </a:solidFill>
                  <a:latin typeface="Work Sans Light" panose="00000400000000000000" pitchFamily="2" charset="-18"/>
                </a:rPr>
                <a:t>Insurance Institute of Slovenia</a:t>
              </a:r>
              <a:endParaRPr lang="pl-PL" altLang="pl-PL" sz="800" dirty="0">
                <a:solidFill>
                  <a:schemeClr val="bg1"/>
                </a:solidFill>
                <a:latin typeface="Work Sans Light" panose="00000400000000000000" pitchFamily="2" charset="-18"/>
              </a:endParaRPr>
            </a:p>
          </p:txBody>
        </p:sp>
        <p:pic>
          <p:nvPicPr>
            <p:cNvPr id="8"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67830" y="5972680"/>
              <a:ext cx="832774" cy="389887"/>
            </a:xfrm>
            <a:prstGeom prst="rect">
              <a:avLst/>
            </a:prstGeom>
          </p:spPr>
        </p:pic>
      </p:grpSp>
    </p:spTree>
    <p:extLst>
      <p:ext uri="{BB962C8B-B14F-4D97-AF65-F5344CB8AC3E}">
        <p14:creationId xmlns:p14="http://schemas.microsoft.com/office/powerpoint/2010/main" val="823971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10"/>
          </p:nvPr>
        </p:nvSpPr>
        <p:spPr>
          <a:xfrm>
            <a:off x="628650" y="6356351"/>
            <a:ext cx="2057400" cy="365125"/>
          </a:xfrm>
          <a:prstGeom prst="rect">
            <a:avLst/>
          </a:prstGeom>
        </p:spPr>
        <p:txBody>
          <a:bodyPr/>
          <a:lstStyle/>
          <a:p>
            <a:endParaRPr lang="sl-SI"/>
          </a:p>
        </p:txBody>
      </p:sp>
      <p:sp>
        <p:nvSpPr>
          <p:cNvPr id="5" name="Označba mesta noge 4"/>
          <p:cNvSpPr>
            <a:spLocks noGrp="1"/>
          </p:cNvSpPr>
          <p:nvPr>
            <p:ph type="ftr" sz="quarter" idx="11"/>
          </p:nvPr>
        </p:nvSpPr>
        <p:spPr>
          <a:xfrm>
            <a:off x="3028950" y="6356351"/>
            <a:ext cx="3086100" cy="365125"/>
          </a:xfrm>
          <a:prstGeom prst="rect">
            <a:avLst/>
          </a:prstGeom>
        </p:spPr>
        <p:txBody>
          <a:bodyPr/>
          <a:lstStyle/>
          <a:p>
            <a:endParaRPr lang="sl-SI" dirty="0"/>
          </a:p>
        </p:txBody>
      </p:sp>
      <p:sp>
        <p:nvSpPr>
          <p:cNvPr id="6" name="Označba mesta številke diapozitiva 5"/>
          <p:cNvSpPr>
            <a:spLocks noGrp="1"/>
          </p:cNvSpPr>
          <p:nvPr>
            <p:ph type="sldNum" sz="quarter" idx="12"/>
          </p:nvPr>
        </p:nvSpPr>
        <p:spPr>
          <a:xfrm>
            <a:off x="6457950" y="6356351"/>
            <a:ext cx="2057400" cy="365125"/>
          </a:xfrm>
          <a:prstGeom prst="rect">
            <a:avLst/>
          </a:prstGeom>
        </p:spPr>
        <p:txBody>
          <a:bodyPr/>
          <a:lstStyle/>
          <a:p>
            <a:fld id="{CF38A07E-3E3F-4F1F-803A-7B1A164FABD1}" type="slidenum">
              <a:rPr lang="sl-SI" smtClean="0"/>
              <a:t>‹#›</a:t>
            </a:fld>
            <a:endParaRPr lang="sl-SI"/>
          </a:p>
        </p:txBody>
      </p:sp>
    </p:spTree>
    <p:extLst>
      <p:ext uri="{BB962C8B-B14F-4D97-AF65-F5344CB8AC3E}">
        <p14:creationId xmlns:p14="http://schemas.microsoft.com/office/powerpoint/2010/main" val="35733641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377323" y="1269260"/>
            <a:ext cx="7772400" cy="1470025"/>
          </a:xfrm>
        </p:spPr>
        <p:txBody>
          <a:bodyPr/>
          <a:lstStyle/>
          <a:p>
            <a:r>
              <a:rPr lang="sl-SI"/>
              <a:t>Kliknite, če želite urediti slog naslova matrice</a:t>
            </a:r>
            <a:endParaRPr lang="sl-SI" dirty="0"/>
          </a:p>
        </p:txBody>
      </p:sp>
      <p:grpSp>
        <p:nvGrpSpPr>
          <p:cNvPr id="8" name="Skupina 7"/>
          <p:cNvGrpSpPr/>
          <p:nvPr userDrawn="1"/>
        </p:nvGrpSpPr>
        <p:grpSpPr>
          <a:xfrm>
            <a:off x="386810" y="388321"/>
            <a:ext cx="4329206" cy="376383"/>
            <a:chOff x="515679" y="388410"/>
            <a:chExt cx="6239010" cy="539441"/>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5679" y="388410"/>
              <a:ext cx="1152261" cy="53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2"/>
            <p:cNvSpPr txBox="1">
              <a:spLocks/>
            </p:cNvSpPr>
            <p:nvPr/>
          </p:nvSpPr>
          <p:spPr bwMode="auto">
            <a:xfrm>
              <a:off x="1773501" y="450255"/>
              <a:ext cx="4981188" cy="446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ts val="1344"/>
                </a:lnSpc>
                <a:buFont typeface="Arial" panose="020B0604020202020204" pitchFamily="34" charset="0"/>
                <a:buNone/>
              </a:pPr>
              <a:r>
                <a:rPr lang="sl-SI" altLang="pl-PL" sz="900" dirty="0">
                  <a:solidFill>
                    <a:srgbClr val="2C4B9E"/>
                  </a:solidFill>
                  <a:latin typeface="Work Sans Medium" panose="00000600000000000000" pitchFamily="2" charset="-18"/>
                </a:rPr>
                <a:t>Zavod za </a:t>
              </a:r>
              <a:r>
                <a:rPr lang="sl-SI" altLang="pl-PL" sz="900" b="1" dirty="0">
                  <a:solidFill>
                    <a:srgbClr val="2C4B9E"/>
                  </a:solidFill>
                  <a:latin typeface="Work Sans Medium" panose="00000600000000000000" pitchFamily="2" charset="-18"/>
                </a:rPr>
                <a:t>pokojninsko in invalidsko </a:t>
              </a:r>
              <a:r>
                <a:rPr lang="sl-SI" altLang="pl-PL" sz="900" dirty="0">
                  <a:solidFill>
                    <a:srgbClr val="2C4B9E"/>
                  </a:solidFill>
                  <a:latin typeface="Work Sans Medium" panose="00000600000000000000" pitchFamily="2" charset="-18"/>
                </a:rPr>
                <a:t>zavarovanje Slovenije </a:t>
              </a:r>
              <a:r>
                <a:rPr lang="en-US" altLang="pl-PL" sz="900" b="1" dirty="0">
                  <a:solidFill>
                    <a:srgbClr val="2C4B9E"/>
                  </a:solidFill>
                  <a:latin typeface="Work Sans Light" panose="00000400000000000000" pitchFamily="2" charset="-18"/>
                </a:rPr>
                <a:t>Pension and Disability </a:t>
              </a:r>
              <a:r>
                <a:rPr lang="en-US" altLang="pl-PL" sz="900" dirty="0">
                  <a:solidFill>
                    <a:srgbClr val="2C4B9E"/>
                  </a:solidFill>
                  <a:latin typeface="Work Sans Light" panose="00000400000000000000" pitchFamily="2" charset="-18"/>
                </a:rPr>
                <a:t>Insurance Institute of Slovenia</a:t>
              </a:r>
              <a:endParaRPr lang="pl-PL" altLang="pl-PL" sz="900" dirty="0">
                <a:solidFill>
                  <a:srgbClr val="2C4B9E"/>
                </a:solidFill>
                <a:latin typeface="Work Sans Light" panose="00000400000000000000" pitchFamily="2" charset="-18"/>
              </a:endParaRPr>
            </a:p>
          </p:txBody>
        </p:sp>
      </p:grpSp>
      <p:sp>
        <p:nvSpPr>
          <p:cNvPr id="16" name="Ograda besedila 15"/>
          <p:cNvSpPr>
            <a:spLocks noGrp="1"/>
          </p:cNvSpPr>
          <p:nvPr>
            <p:ph type="body" sz="quarter" idx="10" hasCustomPrompt="1"/>
          </p:nvPr>
        </p:nvSpPr>
        <p:spPr>
          <a:xfrm>
            <a:off x="386810" y="3996737"/>
            <a:ext cx="3753142" cy="1168781"/>
          </a:xfrm>
        </p:spPr>
        <p:txBody>
          <a:bodyPr>
            <a:noAutofit/>
          </a:bodyPr>
          <a:lstStyle>
            <a:lvl1pPr marL="0" indent="0">
              <a:buNone/>
              <a:defRPr sz="2400" b="1">
                <a:latin typeface="Work Sans SemiBold" panose="00000700000000000000" pitchFamily="2" charset="-18"/>
              </a:defRPr>
            </a:lvl1pPr>
          </a:lstStyle>
          <a:p>
            <a:pPr lvl="0"/>
            <a:r>
              <a:rPr lang="sl-SI" dirty="0"/>
              <a:t>Uredite sloge besedila – avtor in datum</a:t>
            </a:r>
          </a:p>
        </p:txBody>
      </p:sp>
      <p:sp>
        <p:nvSpPr>
          <p:cNvPr id="11" name="Podnaslov 2"/>
          <p:cNvSpPr>
            <a:spLocks noGrp="1"/>
          </p:cNvSpPr>
          <p:nvPr>
            <p:ph type="subTitle" idx="1"/>
          </p:nvPr>
        </p:nvSpPr>
        <p:spPr>
          <a:xfrm>
            <a:off x="378760" y="2493113"/>
            <a:ext cx="5921432" cy="694661"/>
          </a:xfrm>
        </p:spPr>
        <p:txBody>
          <a:bodyPr>
            <a:noAutofit/>
          </a:bodyPr>
          <a:lstStyle>
            <a:lvl1pPr marL="0" indent="0" algn="l">
              <a:lnSpc>
                <a:spcPct val="100000"/>
              </a:lnSpc>
              <a:buNone/>
              <a:defRPr sz="2800" b="0" baseline="0">
                <a:solidFill>
                  <a:srgbClr val="46AD9E"/>
                </a:solidFill>
                <a:latin typeface="Work Sans ExtraBold" panose="00000900000000000000" pitchFamily="2" charset="-18"/>
              </a:defRPr>
            </a:lvl1pPr>
            <a:lvl2pPr marL="457171" indent="0" algn="ctr">
              <a:buNone/>
              <a:defRPr>
                <a:solidFill>
                  <a:schemeClr val="tx1">
                    <a:tint val="75000"/>
                  </a:schemeClr>
                </a:solidFill>
              </a:defRPr>
            </a:lvl2pPr>
            <a:lvl3pPr marL="914342" indent="0" algn="ctr">
              <a:buNone/>
              <a:defRPr>
                <a:solidFill>
                  <a:schemeClr val="tx1">
                    <a:tint val="75000"/>
                  </a:schemeClr>
                </a:solidFill>
              </a:defRPr>
            </a:lvl3pPr>
            <a:lvl4pPr marL="1371513" indent="0" algn="ctr">
              <a:buNone/>
              <a:defRPr>
                <a:solidFill>
                  <a:schemeClr val="tx1">
                    <a:tint val="75000"/>
                  </a:schemeClr>
                </a:solidFill>
              </a:defRPr>
            </a:lvl4pPr>
            <a:lvl5pPr marL="1828683" indent="0" algn="ctr">
              <a:buNone/>
              <a:defRPr>
                <a:solidFill>
                  <a:schemeClr val="tx1">
                    <a:tint val="75000"/>
                  </a:schemeClr>
                </a:solidFill>
              </a:defRPr>
            </a:lvl5pPr>
            <a:lvl6pPr marL="2285853" indent="0" algn="ctr">
              <a:buNone/>
              <a:defRPr>
                <a:solidFill>
                  <a:schemeClr val="tx1">
                    <a:tint val="75000"/>
                  </a:schemeClr>
                </a:solidFill>
              </a:defRPr>
            </a:lvl6pPr>
            <a:lvl7pPr marL="2743024" indent="0" algn="ctr">
              <a:buNone/>
              <a:defRPr>
                <a:solidFill>
                  <a:schemeClr val="tx1">
                    <a:tint val="75000"/>
                  </a:schemeClr>
                </a:solidFill>
              </a:defRPr>
            </a:lvl7pPr>
            <a:lvl8pPr marL="3200195" indent="0" algn="ctr">
              <a:buNone/>
              <a:defRPr>
                <a:solidFill>
                  <a:schemeClr val="tx1">
                    <a:tint val="75000"/>
                  </a:schemeClr>
                </a:solidFill>
              </a:defRPr>
            </a:lvl8pPr>
            <a:lvl9pPr marL="3657366" indent="0" algn="ctr">
              <a:buNone/>
              <a:defRPr>
                <a:solidFill>
                  <a:schemeClr val="tx1">
                    <a:tint val="75000"/>
                  </a:schemeClr>
                </a:solidFill>
              </a:defRPr>
            </a:lvl9pPr>
          </a:lstStyle>
          <a:p>
            <a:r>
              <a:rPr lang="sl-SI"/>
              <a:t>Kliknite, če želite urediti slog podnaslova matrice</a:t>
            </a:r>
            <a:endParaRPr lang="sl-SI" dirty="0"/>
          </a:p>
        </p:txBody>
      </p:sp>
      <p:sp>
        <p:nvSpPr>
          <p:cNvPr id="12" name="PoljeZBesedilom 11"/>
          <p:cNvSpPr txBox="1"/>
          <p:nvPr userDrawn="1"/>
        </p:nvSpPr>
        <p:spPr>
          <a:xfrm>
            <a:off x="7812781" y="6209521"/>
            <a:ext cx="1331219" cy="631548"/>
          </a:xfrm>
          <a:prstGeom prst="rect">
            <a:avLst/>
          </a:prstGeom>
          <a:noFill/>
        </p:spPr>
        <p:txBody>
          <a:bodyPr wrap="square" lIns="76800" tIns="38400" rIns="76800" bIns="38400" rtlCol="0">
            <a:spAutoFit/>
          </a:bodyPr>
          <a:lstStyle/>
          <a:p>
            <a:r>
              <a:rPr lang="sl-SI" dirty="0" err="1">
                <a:solidFill>
                  <a:schemeClr val="bg1"/>
                </a:solidFill>
                <a:latin typeface="Work Sans Medium" panose="00000600000000000000" pitchFamily="2" charset="-18"/>
              </a:rPr>
              <a:t>www.zpiz.si</a:t>
            </a:r>
            <a:endParaRPr lang="sl-SI" dirty="0">
              <a:solidFill>
                <a:schemeClr val="bg1"/>
              </a:solidFill>
              <a:latin typeface="Work Sans Medium" panose="00000600000000000000" pitchFamily="2" charset="-18"/>
            </a:endParaRPr>
          </a:p>
        </p:txBody>
      </p:sp>
      <p:sp>
        <p:nvSpPr>
          <p:cNvPr id="5" name="Pravokotnik 4"/>
          <p:cNvSpPr/>
          <p:nvPr userDrawn="1"/>
        </p:nvSpPr>
        <p:spPr>
          <a:xfrm>
            <a:off x="4499992" y="4581128"/>
            <a:ext cx="4644008" cy="2276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pic>
        <p:nvPicPr>
          <p:cNvPr id="4" name="Slika 3"/>
          <p:cNvPicPr>
            <a:picLocks noChangeAspect="1"/>
          </p:cNvPicPr>
          <p:nvPr userDrawn="1"/>
        </p:nvPicPr>
        <p:blipFill rotWithShape="1">
          <a:blip r:embed="rId3" cstate="print">
            <a:extLst>
              <a:ext uri="{28A0092B-C50C-407E-A947-70E740481C1C}">
                <a14:useLocalDpi xmlns:a14="http://schemas.microsoft.com/office/drawing/2010/main" val="0"/>
              </a:ext>
            </a:extLst>
          </a:blip>
          <a:srcRect l="13775" t="14794" r="16066"/>
          <a:stretch/>
        </p:blipFill>
        <p:spPr>
          <a:xfrm>
            <a:off x="3035686" y="3501008"/>
            <a:ext cx="6108314" cy="3356992"/>
          </a:xfrm>
          <a:prstGeom prst="rect">
            <a:avLst/>
          </a:prstGeom>
        </p:spPr>
      </p:pic>
      <p:sp>
        <p:nvSpPr>
          <p:cNvPr id="13" name="PoljeZBesedilom 12"/>
          <p:cNvSpPr txBox="1"/>
          <p:nvPr userDrawn="1"/>
        </p:nvSpPr>
        <p:spPr>
          <a:xfrm>
            <a:off x="7380312" y="6381328"/>
            <a:ext cx="1763688" cy="369332"/>
          </a:xfrm>
          <a:prstGeom prst="rect">
            <a:avLst/>
          </a:prstGeom>
          <a:noFill/>
        </p:spPr>
        <p:txBody>
          <a:bodyPr wrap="square" rtlCol="0">
            <a:spAutoFit/>
          </a:bodyPr>
          <a:lstStyle/>
          <a:p>
            <a:r>
              <a:rPr lang="sl-SI" sz="1800" dirty="0" err="1">
                <a:solidFill>
                  <a:schemeClr val="bg1"/>
                </a:solidFill>
                <a:latin typeface="Work Sans SemiBold" panose="00000700000000000000" pitchFamily="2" charset="-18"/>
              </a:rPr>
              <a:t>www.zpiz.si</a:t>
            </a:r>
            <a:endParaRPr lang="sl-SI" sz="1800" dirty="0">
              <a:solidFill>
                <a:schemeClr val="bg1"/>
              </a:solidFill>
              <a:latin typeface="Work Sans SemiBold" panose="00000700000000000000" pitchFamily="2" charset="-18"/>
            </a:endParaRPr>
          </a:p>
        </p:txBody>
      </p:sp>
    </p:spTree>
    <p:extLst>
      <p:ext uri="{BB962C8B-B14F-4D97-AF65-F5344CB8AC3E}">
        <p14:creationId xmlns:p14="http://schemas.microsoft.com/office/powerpoint/2010/main" val="2691755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endParaRPr lang="sl-SI" dirty="0"/>
          </a:p>
        </p:txBody>
      </p:sp>
      <p:sp>
        <p:nvSpPr>
          <p:cNvPr id="3" name="Ograda vsebine 2"/>
          <p:cNvSpPr>
            <a:spLocks noGrp="1"/>
          </p:cNvSpPr>
          <p:nvPr>
            <p:ph idx="1"/>
          </p:nvPr>
        </p:nvSpPr>
        <p:spPr>
          <a:xfrm>
            <a:off x="457200" y="1917182"/>
            <a:ext cx="8229600" cy="4208981"/>
          </a:xfrm>
        </p:spPr>
        <p:txBody>
          <a:bodyPr>
            <a:normAutofit/>
          </a:bodyPr>
          <a:lstStyle>
            <a:lvl1pPr>
              <a:defRPr sz="2800">
                <a:latin typeface="Work Sans SemiBold" panose="00000700000000000000" pitchFamily="2" charset="-18"/>
              </a:defRPr>
            </a:lvl1pPr>
          </a:lstStyle>
          <a:p>
            <a:pPr lvl="0"/>
            <a:r>
              <a:rPr lang="sl-SI"/>
              <a:t>Kliknite, če želite urediti sloge besedila matrice</a:t>
            </a:r>
          </a:p>
        </p:txBody>
      </p:sp>
      <p:sp>
        <p:nvSpPr>
          <p:cNvPr id="7" name="Ograda besedila 6"/>
          <p:cNvSpPr>
            <a:spLocks noGrp="1"/>
          </p:cNvSpPr>
          <p:nvPr>
            <p:ph type="body" sz="quarter" idx="12" hasCustomPrompt="1"/>
          </p:nvPr>
        </p:nvSpPr>
        <p:spPr>
          <a:xfrm>
            <a:off x="467009" y="1269260"/>
            <a:ext cx="4590457" cy="718972"/>
          </a:xfrm>
        </p:spPr>
        <p:txBody>
          <a:bodyPr>
            <a:noAutofit/>
          </a:bodyPr>
          <a:lstStyle>
            <a:lvl1pPr marL="0" indent="0">
              <a:buNone/>
              <a:defRPr sz="2800">
                <a:solidFill>
                  <a:srgbClr val="46AD9E"/>
                </a:solidFill>
                <a:latin typeface="Work Sans ExtraBold" panose="00000900000000000000" pitchFamily="2" charset="-18"/>
              </a:defRPr>
            </a:lvl1pPr>
          </a:lstStyle>
          <a:p>
            <a:pPr lvl="0"/>
            <a:r>
              <a:rPr lang="sl-SI" dirty="0"/>
              <a:t>Uredite slog podnaslova</a:t>
            </a:r>
          </a:p>
        </p:txBody>
      </p:sp>
    </p:spTree>
    <p:extLst>
      <p:ext uri="{BB962C8B-B14F-4D97-AF65-F5344CB8AC3E}">
        <p14:creationId xmlns:p14="http://schemas.microsoft.com/office/powerpoint/2010/main" val="6921143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otografija">
    <p:spTree>
      <p:nvGrpSpPr>
        <p:cNvPr id="1" name=""/>
        <p:cNvGrpSpPr/>
        <p:nvPr/>
      </p:nvGrpSpPr>
      <p:grpSpPr>
        <a:xfrm>
          <a:off x="0" y="0"/>
          <a:ext cx="0" cy="0"/>
          <a:chOff x="0" y="0"/>
          <a:chExt cx="0" cy="0"/>
        </a:xfrm>
      </p:grpSpPr>
      <p:sp>
        <p:nvSpPr>
          <p:cNvPr id="2" name="Naslov 1"/>
          <p:cNvSpPr>
            <a:spLocks noGrp="1"/>
          </p:cNvSpPr>
          <p:nvPr>
            <p:ph type="title"/>
          </p:nvPr>
        </p:nvSpPr>
        <p:spPr>
          <a:xfrm>
            <a:off x="457795" y="261382"/>
            <a:ext cx="8229600" cy="1143000"/>
          </a:xfrm>
        </p:spPr>
        <p:txBody>
          <a:bodyPr/>
          <a:lstStyle/>
          <a:p>
            <a:r>
              <a:rPr lang="sl-SI"/>
              <a:t>Kliknite, če želite urediti slog naslova matrice</a:t>
            </a:r>
          </a:p>
        </p:txBody>
      </p:sp>
      <p:sp>
        <p:nvSpPr>
          <p:cNvPr id="5" name="Ograda besedila 4"/>
          <p:cNvSpPr>
            <a:spLocks noGrp="1"/>
          </p:cNvSpPr>
          <p:nvPr>
            <p:ph type="body" sz="quarter" idx="11" hasCustomPrompt="1"/>
          </p:nvPr>
        </p:nvSpPr>
        <p:spPr>
          <a:xfrm>
            <a:off x="467009" y="1197269"/>
            <a:ext cx="5131071" cy="647550"/>
          </a:xfrm>
        </p:spPr>
        <p:txBody>
          <a:bodyPr>
            <a:noAutofit/>
          </a:bodyPr>
          <a:lstStyle>
            <a:lvl1pPr marL="0" indent="0">
              <a:buNone/>
              <a:defRPr sz="2800">
                <a:solidFill>
                  <a:srgbClr val="46AD9E"/>
                </a:solidFill>
                <a:latin typeface="Work Sans ExtraBold" panose="00000900000000000000" pitchFamily="2" charset="-18"/>
              </a:defRPr>
            </a:lvl1pPr>
          </a:lstStyle>
          <a:p>
            <a:pPr lvl="0"/>
            <a:r>
              <a:rPr lang="sl-SI" dirty="0"/>
              <a:t>Uredite slog podnaslova</a:t>
            </a:r>
          </a:p>
        </p:txBody>
      </p:sp>
      <p:sp>
        <p:nvSpPr>
          <p:cNvPr id="8" name="Ograda besedila 7"/>
          <p:cNvSpPr>
            <a:spLocks noGrp="1"/>
          </p:cNvSpPr>
          <p:nvPr>
            <p:ph type="body" sz="quarter" idx="12"/>
          </p:nvPr>
        </p:nvSpPr>
        <p:spPr>
          <a:xfrm>
            <a:off x="466786" y="1989174"/>
            <a:ext cx="3997449" cy="3672129"/>
          </a:xfrm>
        </p:spPr>
        <p:txBody>
          <a:bodyPr>
            <a:normAutofit/>
          </a:bodyPr>
          <a:lstStyle>
            <a:lvl1pPr>
              <a:defRPr sz="2400">
                <a:latin typeface="Work Sans SemiBold" panose="00000700000000000000" pitchFamily="2" charset="-18"/>
              </a:defRPr>
            </a:lvl1pPr>
            <a:lvl2pPr>
              <a:defRPr sz="1700"/>
            </a:lvl2pPr>
            <a:lvl3pPr>
              <a:defRPr sz="1700"/>
            </a:lvl3pPr>
            <a:lvl4pPr>
              <a:defRPr sz="1700"/>
            </a:lvl4pPr>
            <a:lvl5pPr>
              <a:defRPr sz="1700"/>
            </a:lvl5pPr>
          </a:lstStyle>
          <a:p>
            <a:pPr lvl="0"/>
            <a:r>
              <a:rPr lang="sl-SI"/>
              <a:t>Kliknite, če želite urediti sloge besedila matrice</a:t>
            </a:r>
          </a:p>
        </p:txBody>
      </p:sp>
      <p:sp>
        <p:nvSpPr>
          <p:cNvPr id="10" name="Ograda slike 9"/>
          <p:cNvSpPr>
            <a:spLocks noGrp="1"/>
          </p:cNvSpPr>
          <p:nvPr>
            <p:ph type="pic" sz="quarter" idx="13"/>
          </p:nvPr>
        </p:nvSpPr>
        <p:spPr>
          <a:xfrm>
            <a:off x="4679766" y="2061686"/>
            <a:ext cx="4212980" cy="3599616"/>
          </a:xfrm>
        </p:spPr>
        <p:txBody>
          <a:bodyPr/>
          <a:lstStyle>
            <a:lvl1pPr marL="0" indent="0">
              <a:buNone/>
              <a:defRPr>
                <a:latin typeface="Work Sans SemiBold" panose="00000700000000000000" pitchFamily="2" charset="-18"/>
              </a:defRPr>
            </a:lvl1pPr>
          </a:lstStyle>
          <a:p>
            <a:r>
              <a:rPr lang="sl-SI"/>
              <a:t>Kliknite ikono, če želite dodati sliko</a:t>
            </a:r>
            <a:endParaRPr lang="sl-SI" dirty="0"/>
          </a:p>
        </p:txBody>
      </p:sp>
    </p:spTree>
    <p:extLst>
      <p:ext uri="{BB962C8B-B14F-4D97-AF65-F5344CB8AC3E}">
        <p14:creationId xmlns:p14="http://schemas.microsoft.com/office/powerpoint/2010/main" val="3374628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p:spPr>
        <p:txBody>
          <a:bodyPr/>
          <a:lstStyle>
            <a:lvl1pPr>
              <a:defRPr/>
            </a:lvl1pPr>
          </a:lstStyle>
          <a:p>
            <a:r>
              <a:rPr lang="sl-SI"/>
              <a:t>Kliknite, če želite urediti slog naslova matrice</a:t>
            </a:r>
          </a:p>
        </p:txBody>
      </p:sp>
      <p:sp>
        <p:nvSpPr>
          <p:cNvPr id="3" name="Ograda besedila 2"/>
          <p:cNvSpPr>
            <a:spLocks noGrp="1"/>
          </p:cNvSpPr>
          <p:nvPr>
            <p:ph type="body" idx="1"/>
          </p:nvPr>
        </p:nvSpPr>
        <p:spPr>
          <a:xfrm>
            <a:off x="457200" y="1535113"/>
            <a:ext cx="4040188" cy="639762"/>
          </a:xfrm>
        </p:spPr>
        <p:txBody>
          <a:bodyPr anchor="b">
            <a:noAutofit/>
          </a:bodyPr>
          <a:lstStyle>
            <a:lvl1pPr marL="0" indent="0">
              <a:buNone/>
              <a:defRPr sz="2400" b="1">
                <a:solidFill>
                  <a:srgbClr val="46AD9E"/>
                </a:solidFill>
                <a:latin typeface="Work Sans ExtraBold" panose="00000900000000000000" pitchFamily="2" charset="-18"/>
              </a:defRPr>
            </a:lvl1pPr>
            <a:lvl2pPr marL="457171" indent="0">
              <a:buNone/>
              <a:defRPr sz="2000" b="1"/>
            </a:lvl2pPr>
            <a:lvl3pPr marL="914342" indent="0">
              <a:buNone/>
              <a:defRPr sz="1800" b="1"/>
            </a:lvl3pPr>
            <a:lvl4pPr marL="1371513" indent="0">
              <a:buNone/>
              <a:defRPr sz="1600" b="1"/>
            </a:lvl4pPr>
            <a:lvl5pPr marL="1828683" indent="0">
              <a:buNone/>
              <a:defRPr sz="1600" b="1"/>
            </a:lvl5pPr>
            <a:lvl6pPr marL="2285853" indent="0">
              <a:buNone/>
              <a:defRPr sz="1600" b="1"/>
            </a:lvl6pPr>
            <a:lvl7pPr marL="2743024" indent="0">
              <a:buNone/>
              <a:defRPr sz="1600" b="1"/>
            </a:lvl7pPr>
            <a:lvl8pPr marL="3200195" indent="0">
              <a:buNone/>
              <a:defRPr sz="1600" b="1"/>
            </a:lvl8pPr>
            <a:lvl9pPr marL="3657366" indent="0">
              <a:buNone/>
              <a:defRPr sz="1600" b="1"/>
            </a:lvl9pPr>
          </a:lstStyle>
          <a:p>
            <a:pPr lvl="0"/>
            <a:r>
              <a:rPr lang="sl-SI"/>
              <a:t>Kliknite, če želite urediti sloge besedila matrice</a:t>
            </a:r>
          </a:p>
        </p:txBody>
      </p:sp>
      <p:sp>
        <p:nvSpPr>
          <p:cNvPr id="4" name="Ograda vsebine 3"/>
          <p:cNvSpPr>
            <a:spLocks noGrp="1"/>
          </p:cNvSpPr>
          <p:nvPr>
            <p:ph sz="half" idx="2"/>
          </p:nvPr>
        </p:nvSpPr>
        <p:spPr>
          <a:xfrm>
            <a:off x="457200" y="2174876"/>
            <a:ext cx="4040188" cy="3951288"/>
          </a:xfrm>
        </p:spPr>
        <p:txBody>
          <a:bodyPr/>
          <a:lstStyle>
            <a:lvl1pPr>
              <a:defRPr sz="2400">
                <a:latin typeface="Work Sans SemiBold" panose="00000700000000000000" pitchFamily="2" charset="-18"/>
              </a:defRPr>
            </a:lvl1pPr>
            <a:lvl2pPr>
              <a:defRPr sz="2000">
                <a:latin typeface="Work Sans Medium" panose="00000600000000000000" pitchFamily="2" charset="-18"/>
              </a:defRPr>
            </a:lvl2pPr>
            <a:lvl3pPr>
              <a:defRPr sz="1800">
                <a:latin typeface="Work Sans Medium" panose="00000600000000000000" pitchFamily="2" charset="-18"/>
              </a:defRPr>
            </a:lvl3pPr>
            <a:lvl4pPr>
              <a:defRPr sz="1600">
                <a:latin typeface="Work Sans Medium" panose="00000600000000000000" pitchFamily="2" charset="-18"/>
              </a:defRPr>
            </a:lvl4pPr>
            <a:lvl5pPr>
              <a:defRPr sz="1600">
                <a:latin typeface="Work Sans Medium" panose="00000600000000000000" pitchFamily="2" charset="-18"/>
              </a:defRPr>
            </a:lvl5pPr>
            <a:lvl6pPr>
              <a:defRPr sz="1600"/>
            </a:lvl6pPr>
            <a:lvl7pPr>
              <a:defRPr sz="1600"/>
            </a:lvl7pPr>
            <a:lvl8pPr>
              <a:defRPr sz="1600"/>
            </a:lvl8pPr>
            <a:lvl9pPr>
              <a:defRPr sz="16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sl-SI" dirty="0"/>
          </a:p>
        </p:txBody>
      </p:sp>
      <p:sp>
        <p:nvSpPr>
          <p:cNvPr id="5" name="Ograda besedila 4"/>
          <p:cNvSpPr>
            <a:spLocks noGrp="1"/>
          </p:cNvSpPr>
          <p:nvPr>
            <p:ph type="body" sz="quarter" idx="3"/>
          </p:nvPr>
        </p:nvSpPr>
        <p:spPr>
          <a:xfrm>
            <a:off x="4645025" y="1535113"/>
            <a:ext cx="4041775" cy="639762"/>
          </a:xfrm>
        </p:spPr>
        <p:txBody>
          <a:bodyPr anchor="b">
            <a:noAutofit/>
          </a:bodyPr>
          <a:lstStyle>
            <a:lvl1pPr marL="0" indent="0">
              <a:buNone/>
              <a:defRPr sz="2200" b="1">
                <a:solidFill>
                  <a:srgbClr val="46AD9E"/>
                </a:solidFill>
                <a:latin typeface="Work Sans ExtraBold" panose="00000900000000000000" pitchFamily="2" charset="-18"/>
              </a:defRPr>
            </a:lvl1pPr>
            <a:lvl2pPr marL="457171" indent="0">
              <a:buNone/>
              <a:defRPr sz="2000" b="1"/>
            </a:lvl2pPr>
            <a:lvl3pPr marL="914342" indent="0">
              <a:buNone/>
              <a:defRPr sz="1800" b="1"/>
            </a:lvl3pPr>
            <a:lvl4pPr marL="1371513" indent="0">
              <a:buNone/>
              <a:defRPr sz="1600" b="1"/>
            </a:lvl4pPr>
            <a:lvl5pPr marL="1828683" indent="0">
              <a:buNone/>
              <a:defRPr sz="1600" b="1"/>
            </a:lvl5pPr>
            <a:lvl6pPr marL="2285853" indent="0">
              <a:buNone/>
              <a:defRPr sz="1600" b="1"/>
            </a:lvl6pPr>
            <a:lvl7pPr marL="2743024" indent="0">
              <a:buNone/>
              <a:defRPr sz="1600" b="1"/>
            </a:lvl7pPr>
            <a:lvl8pPr marL="3200195" indent="0">
              <a:buNone/>
              <a:defRPr sz="1600" b="1"/>
            </a:lvl8pPr>
            <a:lvl9pPr marL="3657366" indent="0">
              <a:buNone/>
              <a:defRPr sz="1600" b="1"/>
            </a:lvl9pPr>
          </a:lstStyle>
          <a:p>
            <a:pPr lvl="0"/>
            <a:r>
              <a:rPr lang="sl-SI"/>
              <a:t>Kliknite, če želite urediti sloge besedila matrice</a:t>
            </a:r>
          </a:p>
        </p:txBody>
      </p:sp>
      <p:sp>
        <p:nvSpPr>
          <p:cNvPr id="6" name="Ograda vsebine 5"/>
          <p:cNvSpPr>
            <a:spLocks noGrp="1"/>
          </p:cNvSpPr>
          <p:nvPr>
            <p:ph sz="quarter" idx="4"/>
          </p:nvPr>
        </p:nvSpPr>
        <p:spPr>
          <a:xfrm>
            <a:off x="4645025" y="2174876"/>
            <a:ext cx="4041775" cy="3951288"/>
          </a:xfrm>
        </p:spPr>
        <p:txBody>
          <a:bodyPr/>
          <a:lstStyle>
            <a:lvl1pPr>
              <a:defRPr sz="2400">
                <a:latin typeface="Work Sans SemiBold" panose="00000700000000000000" pitchFamily="2" charset="-18"/>
              </a:defRPr>
            </a:lvl1pPr>
            <a:lvl2pPr>
              <a:defRPr sz="2000">
                <a:latin typeface="Work Sans Medium" panose="00000600000000000000" pitchFamily="2" charset="-18"/>
              </a:defRPr>
            </a:lvl2pPr>
            <a:lvl3pPr>
              <a:defRPr sz="1800">
                <a:latin typeface="Work Sans Medium" panose="00000600000000000000" pitchFamily="2" charset="-18"/>
              </a:defRPr>
            </a:lvl3pPr>
            <a:lvl4pPr>
              <a:defRPr sz="1600">
                <a:latin typeface="Work Sans Medium" panose="00000600000000000000" pitchFamily="2" charset="-18"/>
              </a:defRPr>
            </a:lvl4pPr>
            <a:lvl5pPr>
              <a:defRPr sz="1600">
                <a:latin typeface="Work Sans Medium" panose="00000600000000000000" pitchFamily="2" charset="-18"/>
              </a:defRPr>
            </a:lvl5pPr>
            <a:lvl6pPr>
              <a:defRPr sz="1600"/>
            </a:lvl6pPr>
            <a:lvl7pPr>
              <a:defRPr sz="1600"/>
            </a:lvl7pPr>
            <a:lvl8pPr>
              <a:defRPr sz="1600"/>
            </a:lvl8pPr>
            <a:lvl9pPr>
              <a:defRPr sz="16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sl-SI" dirty="0"/>
          </a:p>
        </p:txBody>
      </p:sp>
    </p:spTree>
    <p:extLst>
      <p:ext uri="{BB962C8B-B14F-4D97-AF65-F5344CB8AC3E}">
        <p14:creationId xmlns:p14="http://schemas.microsoft.com/office/powerpoint/2010/main" val="40267365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7" name="Ograda besedila 6"/>
          <p:cNvSpPr>
            <a:spLocks noGrp="1"/>
          </p:cNvSpPr>
          <p:nvPr>
            <p:ph type="body" sz="quarter" idx="12" hasCustomPrompt="1"/>
          </p:nvPr>
        </p:nvSpPr>
        <p:spPr>
          <a:xfrm>
            <a:off x="466786" y="1269706"/>
            <a:ext cx="5222402" cy="718972"/>
          </a:xfrm>
        </p:spPr>
        <p:txBody>
          <a:bodyPr>
            <a:noAutofit/>
          </a:bodyPr>
          <a:lstStyle>
            <a:lvl1pPr marL="0" indent="0">
              <a:buNone/>
              <a:defRPr sz="2800" baseline="0">
                <a:solidFill>
                  <a:srgbClr val="46AD9E"/>
                </a:solidFill>
                <a:latin typeface="Work Sans ExtraBold" panose="00000900000000000000" pitchFamily="2" charset="-18"/>
              </a:defRPr>
            </a:lvl1pPr>
          </a:lstStyle>
          <a:p>
            <a:pPr lvl="0"/>
            <a:r>
              <a:rPr lang="sl-SI" dirty="0"/>
              <a:t>Uredite slog podnaslova</a:t>
            </a:r>
          </a:p>
        </p:txBody>
      </p:sp>
    </p:spTree>
    <p:extLst>
      <p:ext uri="{BB962C8B-B14F-4D97-AF65-F5344CB8AC3E}">
        <p14:creationId xmlns:p14="http://schemas.microsoft.com/office/powerpoint/2010/main" val="38214052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Grafikon">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5" name="Ograda besedila 4"/>
          <p:cNvSpPr>
            <a:spLocks noGrp="1"/>
          </p:cNvSpPr>
          <p:nvPr>
            <p:ph type="body" sz="quarter" idx="11" hasCustomPrompt="1"/>
          </p:nvPr>
        </p:nvSpPr>
        <p:spPr>
          <a:xfrm>
            <a:off x="467010" y="1269260"/>
            <a:ext cx="4536872" cy="718972"/>
          </a:xfrm>
        </p:spPr>
        <p:txBody>
          <a:bodyPr>
            <a:noAutofit/>
          </a:bodyPr>
          <a:lstStyle>
            <a:lvl1pPr marL="0" indent="0">
              <a:buNone/>
              <a:defRPr sz="2800">
                <a:solidFill>
                  <a:srgbClr val="46AD9E"/>
                </a:solidFill>
                <a:latin typeface="Work Sans ExtraBold" panose="00000900000000000000" pitchFamily="2" charset="-18"/>
              </a:defRPr>
            </a:lvl1pPr>
          </a:lstStyle>
          <a:p>
            <a:pPr lvl="0"/>
            <a:r>
              <a:rPr lang="sl-SI" dirty="0"/>
              <a:t>Uredite slog podnaslova</a:t>
            </a:r>
          </a:p>
        </p:txBody>
      </p:sp>
      <p:sp>
        <p:nvSpPr>
          <p:cNvPr id="7" name="Ograda grafikona 6"/>
          <p:cNvSpPr>
            <a:spLocks noGrp="1"/>
          </p:cNvSpPr>
          <p:nvPr>
            <p:ph type="chart" sz="quarter" idx="12"/>
          </p:nvPr>
        </p:nvSpPr>
        <p:spPr>
          <a:xfrm>
            <a:off x="1439244" y="2061165"/>
            <a:ext cx="5779394" cy="3959896"/>
          </a:xfrm>
        </p:spPr>
        <p:txBody>
          <a:bodyPr/>
          <a:lstStyle/>
          <a:p>
            <a:r>
              <a:rPr lang="sl-SI"/>
              <a:t>Kliknite ikono, če želite dodati grafikon</a:t>
            </a:r>
            <a:endParaRPr lang="sl-SI" dirty="0"/>
          </a:p>
        </p:txBody>
      </p:sp>
    </p:spTree>
    <p:extLst>
      <p:ext uri="{BB962C8B-B14F-4D97-AF65-F5344CB8AC3E}">
        <p14:creationId xmlns:p14="http://schemas.microsoft.com/office/powerpoint/2010/main" val="35424908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ostavitev po mer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Tree>
    <p:extLst>
      <p:ext uri="{BB962C8B-B14F-4D97-AF65-F5344CB8AC3E}">
        <p14:creationId xmlns:p14="http://schemas.microsoft.com/office/powerpoint/2010/main" val="15703049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Grafikon 2">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5" name="Ograda besedila 4"/>
          <p:cNvSpPr>
            <a:spLocks noGrp="1"/>
          </p:cNvSpPr>
          <p:nvPr>
            <p:ph type="body" sz="quarter" idx="11" hasCustomPrompt="1"/>
          </p:nvPr>
        </p:nvSpPr>
        <p:spPr>
          <a:xfrm>
            <a:off x="466786" y="1269706"/>
            <a:ext cx="5041318" cy="718972"/>
          </a:xfrm>
        </p:spPr>
        <p:txBody>
          <a:bodyPr>
            <a:noAutofit/>
          </a:bodyPr>
          <a:lstStyle>
            <a:lvl1pPr marL="0" indent="0">
              <a:buNone/>
              <a:defRPr sz="2800" baseline="0">
                <a:solidFill>
                  <a:srgbClr val="46AD9E"/>
                </a:solidFill>
                <a:latin typeface="Work Sans ExtraBold" panose="00000900000000000000" pitchFamily="2" charset="-18"/>
              </a:defRPr>
            </a:lvl1pPr>
          </a:lstStyle>
          <a:p>
            <a:pPr lvl="0"/>
            <a:r>
              <a:rPr lang="sl-SI" dirty="0"/>
              <a:t>Uredite slog podnaslova</a:t>
            </a:r>
          </a:p>
        </p:txBody>
      </p:sp>
      <p:sp>
        <p:nvSpPr>
          <p:cNvPr id="7" name="Ograda grafikona 6"/>
          <p:cNvSpPr>
            <a:spLocks noGrp="1"/>
          </p:cNvSpPr>
          <p:nvPr>
            <p:ph type="chart" sz="quarter" idx="12" hasCustomPrompt="1"/>
          </p:nvPr>
        </p:nvSpPr>
        <p:spPr>
          <a:xfrm>
            <a:off x="1277205" y="2349130"/>
            <a:ext cx="5887216" cy="3239338"/>
          </a:xfrm>
        </p:spPr>
        <p:txBody>
          <a:bodyPr/>
          <a:lstStyle>
            <a:lvl1pPr>
              <a:defRPr/>
            </a:lvl1pPr>
          </a:lstStyle>
          <a:p>
            <a:r>
              <a:rPr lang="sl-SI" dirty="0"/>
              <a:t>Grafikon 2</a:t>
            </a:r>
          </a:p>
        </p:txBody>
      </p:sp>
    </p:spTree>
    <p:extLst>
      <p:ext uri="{BB962C8B-B14F-4D97-AF65-F5344CB8AC3E}">
        <p14:creationId xmlns:p14="http://schemas.microsoft.com/office/powerpoint/2010/main" val="3626077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endParaRPr lang="sl-SI" dirty="0"/>
          </a:p>
        </p:txBody>
      </p:sp>
      <p:sp>
        <p:nvSpPr>
          <p:cNvPr id="3" name="Ograda vsebine 2"/>
          <p:cNvSpPr>
            <a:spLocks noGrp="1"/>
          </p:cNvSpPr>
          <p:nvPr>
            <p:ph idx="1"/>
          </p:nvPr>
        </p:nvSpPr>
        <p:spPr>
          <a:xfrm>
            <a:off x="457200" y="1917182"/>
            <a:ext cx="8229600" cy="4208981"/>
          </a:xfrm>
        </p:spPr>
        <p:txBody>
          <a:bodyPr>
            <a:normAutofit/>
          </a:bodyPr>
          <a:lstStyle>
            <a:lvl1pPr>
              <a:defRPr sz="2800">
                <a:latin typeface="Work Sans SemiBold" panose="00000700000000000000" pitchFamily="2" charset="-18"/>
              </a:defRPr>
            </a:lvl1pPr>
          </a:lstStyle>
          <a:p>
            <a:pPr lvl="0"/>
            <a:r>
              <a:rPr lang="sl-SI"/>
              <a:t>Kliknite, če želite urediti sloge besedila matrice</a:t>
            </a:r>
          </a:p>
        </p:txBody>
      </p:sp>
      <p:sp>
        <p:nvSpPr>
          <p:cNvPr id="7" name="Ograda besedila 6"/>
          <p:cNvSpPr>
            <a:spLocks noGrp="1"/>
          </p:cNvSpPr>
          <p:nvPr>
            <p:ph type="body" sz="quarter" idx="12" hasCustomPrompt="1"/>
          </p:nvPr>
        </p:nvSpPr>
        <p:spPr>
          <a:xfrm>
            <a:off x="467009" y="1269260"/>
            <a:ext cx="4590457" cy="718972"/>
          </a:xfrm>
        </p:spPr>
        <p:txBody>
          <a:bodyPr>
            <a:noAutofit/>
          </a:bodyPr>
          <a:lstStyle>
            <a:lvl1pPr marL="0" indent="0">
              <a:buNone/>
              <a:defRPr sz="2800">
                <a:solidFill>
                  <a:srgbClr val="46AD9E"/>
                </a:solidFill>
                <a:latin typeface="Work Sans ExtraBold" panose="00000900000000000000" pitchFamily="2" charset="-18"/>
              </a:defRPr>
            </a:lvl1pPr>
          </a:lstStyle>
          <a:p>
            <a:pPr lvl="0"/>
            <a:r>
              <a:rPr lang="sl-SI" dirty="0"/>
              <a:t>Uredite slog podnaslova</a:t>
            </a:r>
          </a:p>
        </p:txBody>
      </p:sp>
    </p:spTree>
    <p:extLst>
      <p:ext uri="{BB962C8B-B14F-4D97-AF65-F5344CB8AC3E}">
        <p14:creationId xmlns:p14="http://schemas.microsoft.com/office/powerpoint/2010/main" val="3896043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Modro ozadje">
    <p:spTree>
      <p:nvGrpSpPr>
        <p:cNvPr id="1" name=""/>
        <p:cNvGrpSpPr/>
        <p:nvPr/>
      </p:nvGrpSpPr>
      <p:grpSpPr>
        <a:xfrm>
          <a:off x="0" y="0"/>
          <a:ext cx="0" cy="0"/>
          <a:chOff x="0" y="0"/>
          <a:chExt cx="0" cy="0"/>
        </a:xfrm>
      </p:grpSpPr>
      <p:sp>
        <p:nvSpPr>
          <p:cNvPr id="3" name="Ograda noge 2"/>
          <p:cNvSpPr>
            <a:spLocks noGrp="1"/>
          </p:cNvSpPr>
          <p:nvPr>
            <p:ph type="ftr" sz="quarter" idx="11"/>
          </p:nvPr>
        </p:nvSpPr>
        <p:spPr>
          <a:xfrm>
            <a:off x="3124200" y="6356350"/>
            <a:ext cx="2895600" cy="365125"/>
          </a:xfrm>
          <a:prstGeom prst="rect">
            <a:avLst/>
          </a:prstGeom>
        </p:spPr>
        <p:txBody>
          <a:bodyPr lIns="76800" tIns="38400" rIns="76800" bIns="38400"/>
          <a:lstStyle/>
          <a:p>
            <a:endParaRPr lang="sl-SI" dirty="0"/>
          </a:p>
        </p:txBody>
      </p:sp>
      <p:sp>
        <p:nvSpPr>
          <p:cNvPr id="5" name="Rectangle 3"/>
          <p:cNvSpPr/>
          <p:nvPr userDrawn="1"/>
        </p:nvSpPr>
        <p:spPr>
          <a:xfrm>
            <a:off x="0" y="0"/>
            <a:ext cx="9145190" cy="6856412"/>
          </a:xfrm>
          <a:prstGeom prst="rect">
            <a:avLst/>
          </a:prstGeom>
          <a:solidFill>
            <a:srgbClr val="2C4B9E"/>
          </a:solidFill>
        </p:spPr>
        <p:style>
          <a:lnRef idx="2">
            <a:schemeClr val="accent1">
              <a:shade val="50000"/>
            </a:schemeClr>
          </a:lnRef>
          <a:fillRef idx="1">
            <a:schemeClr val="accent1"/>
          </a:fillRef>
          <a:effectRef idx="0">
            <a:schemeClr val="accent1"/>
          </a:effectRef>
          <a:fontRef idx="minor">
            <a:schemeClr val="lt1"/>
          </a:fontRef>
        </p:style>
        <p:txBody>
          <a:bodyPr lIns="76800" tIns="38400" rIns="76800" bIns="38400" rtlCol="0" anchor="ctr"/>
          <a:lstStyle/>
          <a:p>
            <a:pPr algn="ctr"/>
            <a:endParaRPr lang="pl-PL"/>
          </a:p>
        </p:txBody>
      </p:sp>
      <p:sp>
        <p:nvSpPr>
          <p:cNvPr id="6" name="PoljeZBesedilom 5"/>
          <p:cNvSpPr txBox="1"/>
          <p:nvPr userDrawn="1"/>
        </p:nvSpPr>
        <p:spPr>
          <a:xfrm>
            <a:off x="2411479" y="2709087"/>
            <a:ext cx="4321042" cy="354549"/>
          </a:xfrm>
          <a:prstGeom prst="rect">
            <a:avLst/>
          </a:prstGeom>
          <a:noFill/>
        </p:spPr>
        <p:txBody>
          <a:bodyPr wrap="square" lIns="76800" tIns="38400" rIns="76800" bIns="38400" rtlCol="0">
            <a:spAutoFit/>
          </a:bodyPr>
          <a:lstStyle/>
          <a:p>
            <a:endParaRPr lang="sl-SI" dirty="0"/>
          </a:p>
        </p:txBody>
      </p:sp>
      <p:sp>
        <p:nvSpPr>
          <p:cNvPr id="9" name="Ograda besedila 8"/>
          <p:cNvSpPr>
            <a:spLocks noGrp="1"/>
          </p:cNvSpPr>
          <p:nvPr>
            <p:ph type="body" sz="quarter" idx="12"/>
          </p:nvPr>
        </p:nvSpPr>
        <p:spPr>
          <a:xfrm>
            <a:off x="1728279" y="1988529"/>
            <a:ext cx="5688632" cy="720558"/>
          </a:xfrm>
        </p:spPr>
        <p:txBody>
          <a:bodyPr>
            <a:noAutofit/>
          </a:bodyPr>
          <a:lstStyle>
            <a:lvl1pPr marL="0" indent="0" algn="ctr">
              <a:buNone/>
              <a:defRPr sz="4000">
                <a:solidFill>
                  <a:schemeClr val="bg1"/>
                </a:solidFill>
                <a:latin typeface="Work Sans ExtraBold" panose="00000900000000000000" pitchFamily="2" charset="-18"/>
              </a:defRPr>
            </a:lvl1pPr>
          </a:lstStyle>
          <a:p>
            <a:pPr lvl="0"/>
            <a:r>
              <a:rPr lang="sl-SI"/>
              <a:t>Kliknite, če želite urediti sloge besedila matrice</a:t>
            </a:r>
          </a:p>
        </p:txBody>
      </p:sp>
    </p:spTree>
    <p:extLst>
      <p:ext uri="{BB962C8B-B14F-4D97-AF65-F5344CB8AC3E}">
        <p14:creationId xmlns:p14="http://schemas.microsoft.com/office/powerpoint/2010/main" val="29775841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Zaključek">
    <p:spTree>
      <p:nvGrpSpPr>
        <p:cNvPr id="1" name=""/>
        <p:cNvGrpSpPr/>
        <p:nvPr/>
      </p:nvGrpSpPr>
      <p:grpSpPr>
        <a:xfrm>
          <a:off x="0" y="0"/>
          <a:ext cx="0" cy="0"/>
          <a:chOff x="0" y="0"/>
          <a:chExt cx="0" cy="0"/>
        </a:xfrm>
      </p:grpSpPr>
      <p:sp>
        <p:nvSpPr>
          <p:cNvPr id="4" name="Rectangle 3"/>
          <p:cNvSpPr/>
          <p:nvPr userDrawn="1"/>
        </p:nvSpPr>
        <p:spPr>
          <a:xfrm>
            <a:off x="0" y="0"/>
            <a:ext cx="9145190" cy="6856412"/>
          </a:xfrm>
          <a:prstGeom prst="rect">
            <a:avLst/>
          </a:prstGeom>
          <a:solidFill>
            <a:srgbClr val="2C4B9E"/>
          </a:solidFill>
        </p:spPr>
        <p:style>
          <a:lnRef idx="2">
            <a:schemeClr val="accent1">
              <a:shade val="50000"/>
            </a:schemeClr>
          </a:lnRef>
          <a:fillRef idx="1">
            <a:schemeClr val="accent1"/>
          </a:fillRef>
          <a:effectRef idx="0">
            <a:schemeClr val="accent1"/>
          </a:effectRef>
          <a:fontRef idx="minor">
            <a:schemeClr val="lt1"/>
          </a:fontRef>
        </p:style>
        <p:txBody>
          <a:bodyPr lIns="76800" tIns="38400" rIns="76800" bIns="38400" rtlCol="0" anchor="ctr"/>
          <a:lstStyle/>
          <a:p>
            <a:pPr algn="ctr"/>
            <a:endParaRPr lang="pl-PL"/>
          </a:p>
        </p:txBody>
      </p:sp>
      <p:sp>
        <p:nvSpPr>
          <p:cNvPr id="5" name="Content Placeholder 2"/>
          <p:cNvSpPr txBox="1">
            <a:spLocks/>
          </p:cNvSpPr>
          <p:nvPr userDrawn="1"/>
        </p:nvSpPr>
        <p:spPr bwMode="auto">
          <a:xfrm>
            <a:off x="2798433" y="2333624"/>
            <a:ext cx="3556462" cy="425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6800" tIns="38400" rIns="76800" bIns="384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buClr>
                <a:srgbClr val="2C4B9E"/>
              </a:buClr>
              <a:buSzPct val="70000"/>
              <a:buFont typeface="Arial" panose="020B0604020202020204" pitchFamily="34" charset="0"/>
              <a:buNone/>
            </a:pPr>
            <a:r>
              <a:rPr lang="pl-PL" altLang="pl-PL" sz="4800" dirty="0">
                <a:solidFill>
                  <a:schemeClr val="bg1"/>
                </a:solidFill>
                <a:latin typeface="Work Sans Black" panose="00000A00000000000000" pitchFamily="2" charset="-18"/>
              </a:rPr>
              <a:t>Hvala za vašo pozornost!</a:t>
            </a:r>
            <a:endParaRPr lang="pl-PL" altLang="pl-PL" sz="4800" dirty="0">
              <a:solidFill>
                <a:srgbClr val="414141"/>
              </a:solidFill>
              <a:latin typeface="Work Sans Black" panose="00000A00000000000000" pitchFamily="2" charset="-18"/>
            </a:endParaRPr>
          </a:p>
        </p:txBody>
      </p:sp>
      <p:grpSp>
        <p:nvGrpSpPr>
          <p:cNvPr id="6" name="Skupina 5"/>
          <p:cNvGrpSpPr/>
          <p:nvPr userDrawn="1"/>
        </p:nvGrpSpPr>
        <p:grpSpPr>
          <a:xfrm>
            <a:off x="2483768" y="5980567"/>
            <a:ext cx="4608512" cy="398262"/>
            <a:chOff x="3967830" y="5964213"/>
            <a:chExt cx="4972973" cy="446089"/>
          </a:xfrm>
        </p:grpSpPr>
        <p:sp>
          <p:nvSpPr>
            <p:cNvPr id="7" name="Content Placeholder 2"/>
            <p:cNvSpPr txBox="1">
              <a:spLocks/>
            </p:cNvSpPr>
            <p:nvPr/>
          </p:nvSpPr>
          <p:spPr bwMode="auto">
            <a:xfrm>
              <a:off x="4860794" y="5964213"/>
              <a:ext cx="4080009" cy="446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ts val="0"/>
                </a:spcBef>
                <a:buFont typeface="Arial" panose="020B0604020202020204" pitchFamily="34" charset="0"/>
                <a:buNone/>
              </a:pPr>
              <a:r>
                <a:rPr lang="sl-SI" altLang="pl-PL" sz="800" dirty="0">
                  <a:solidFill>
                    <a:schemeClr val="bg1"/>
                  </a:solidFill>
                  <a:latin typeface="Work Sans Medium" panose="00000600000000000000" pitchFamily="2" charset="-18"/>
                </a:rPr>
                <a:t>Zavod </a:t>
              </a:r>
              <a:r>
                <a:rPr lang="sl-SI" altLang="pl-PL" sz="800" b="0" dirty="0">
                  <a:solidFill>
                    <a:schemeClr val="bg1"/>
                  </a:solidFill>
                  <a:latin typeface="Work Sans Medium" panose="00000600000000000000" pitchFamily="2" charset="-18"/>
                </a:rPr>
                <a:t>za</a:t>
              </a:r>
              <a:r>
                <a:rPr lang="sl-SI" altLang="pl-PL" sz="800" b="1" dirty="0">
                  <a:solidFill>
                    <a:schemeClr val="bg1"/>
                  </a:solidFill>
                  <a:latin typeface="Work Sans Medium" panose="00000600000000000000" pitchFamily="2" charset="-18"/>
                </a:rPr>
                <a:t> pokojninsko in invalidsko </a:t>
              </a:r>
              <a:r>
                <a:rPr lang="sl-SI" altLang="pl-PL" sz="800" dirty="0">
                  <a:solidFill>
                    <a:schemeClr val="bg1"/>
                  </a:solidFill>
                  <a:latin typeface="Work Sans Medium" panose="00000600000000000000" pitchFamily="2" charset="-18"/>
                </a:rPr>
                <a:t>zavarovanje Slovenije </a:t>
              </a:r>
            </a:p>
            <a:p>
              <a:pPr eaLnBrk="1" hangingPunct="1">
                <a:lnSpc>
                  <a:spcPct val="100000"/>
                </a:lnSpc>
                <a:spcBef>
                  <a:spcPts val="0"/>
                </a:spcBef>
                <a:buFont typeface="Arial" panose="020B0604020202020204" pitchFamily="34" charset="0"/>
                <a:buNone/>
              </a:pPr>
              <a:r>
                <a:rPr lang="en-US" altLang="pl-PL" sz="800" b="1" dirty="0">
                  <a:solidFill>
                    <a:schemeClr val="bg1"/>
                  </a:solidFill>
                  <a:latin typeface="Work Sans Light" panose="00000400000000000000" pitchFamily="2" charset="-18"/>
                </a:rPr>
                <a:t>Pension and Disability </a:t>
              </a:r>
              <a:r>
                <a:rPr lang="en-US" altLang="pl-PL" sz="800" dirty="0">
                  <a:solidFill>
                    <a:schemeClr val="bg1"/>
                  </a:solidFill>
                  <a:latin typeface="Work Sans Light" panose="00000400000000000000" pitchFamily="2" charset="-18"/>
                </a:rPr>
                <a:t>Insurance Institute of Slovenia</a:t>
              </a:r>
              <a:endParaRPr lang="pl-PL" altLang="pl-PL" sz="800" dirty="0">
                <a:solidFill>
                  <a:schemeClr val="bg1"/>
                </a:solidFill>
                <a:latin typeface="Work Sans Light" panose="00000400000000000000" pitchFamily="2" charset="-18"/>
              </a:endParaRPr>
            </a:p>
          </p:txBody>
        </p:sp>
        <p:pic>
          <p:nvPicPr>
            <p:cNvPr id="8"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67830" y="5972680"/>
              <a:ext cx="832774" cy="389887"/>
            </a:xfrm>
            <a:prstGeom prst="rect">
              <a:avLst/>
            </a:prstGeom>
          </p:spPr>
        </p:pic>
      </p:grpSp>
    </p:spTree>
    <p:extLst>
      <p:ext uri="{BB962C8B-B14F-4D97-AF65-F5344CB8AC3E}">
        <p14:creationId xmlns:p14="http://schemas.microsoft.com/office/powerpoint/2010/main" val="4003954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tografija">
    <p:spTree>
      <p:nvGrpSpPr>
        <p:cNvPr id="1" name=""/>
        <p:cNvGrpSpPr/>
        <p:nvPr/>
      </p:nvGrpSpPr>
      <p:grpSpPr>
        <a:xfrm>
          <a:off x="0" y="0"/>
          <a:ext cx="0" cy="0"/>
          <a:chOff x="0" y="0"/>
          <a:chExt cx="0" cy="0"/>
        </a:xfrm>
      </p:grpSpPr>
      <p:sp>
        <p:nvSpPr>
          <p:cNvPr id="2" name="Naslov 1"/>
          <p:cNvSpPr>
            <a:spLocks noGrp="1"/>
          </p:cNvSpPr>
          <p:nvPr>
            <p:ph type="title"/>
          </p:nvPr>
        </p:nvSpPr>
        <p:spPr>
          <a:xfrm>
            <a:off x="457795" y="261382"/>
            <a:ext cx="8229600" cy="1143000"/>
          </a:xfrm>
        </p:spPr>
        <p:txBody>
          <a:bodyPr/>
          <a:lstStyle/>
          <a:p>
            <a:r>
              <a:rPr lang="sl-SI"/>
              <a:t>Kliknite, če želite urediti slog naslova matrice</a:t>
            </a:r>
          </a:p>
        </p:txBody>
      </p:sp>
      <p:sp>
        <p:nvSpPr>
          <p:cNvPr id="5" name="Ograda besedila 4"/>
          <p:cNvSpPr>
            <a:spLocks noGrp="1"/>
          </p:cNvSpPr>
          <p:nvPr>
            <p:ph type="body" sz="quarter" idx="11" hasCustomPrompt="1"/>
          </p:nvPr>
        </p:nvSpPr>
        <p:spPr>
          <a:xfrm>
            <a:off x="467009" y="1197269"/>
            <a:ext cx="5131071" cy="647550"/>
          </a:xfrm>
        </p:spPr>
        <p:txBody>
          <a:bodyPr>
            <a:noAutofit/>
          </a:bodyPr>
          <a:lstStyle>
            <a:lvl1pPr marL="0" indent="0">
              <a:buNone/>
              <a:defRPr sz="2800">
                <a:solidFill>
                  <a:srgbClr val="46AD9E"/>
                </a:solidFill>
                <a:latin typeface="Work Sans ExtraBold" panose="00000900000000000000" pitchFamily="2" charset="-18"/>
              </a:defRPr>
            </a:lvl1pPr>
          </a:lstStyle>
          <a:p>
            <a:pPr lvl="0"/>
            <a:r>
              <a:rPr lang="sl-SI" dirty="0"/>
              <a:t>Uredite slog podnaslova</a:t>
            </a:r>
          </a:p>
        </p:txBody>
      </p:sp>
      <p:sp>
        <p:nvSpPr>
          <p:cNvPr id="8" name="Ograda besedila 7"/>
          <p:cNvSpPr>
            <a:spLocks noGrp="1"/>
          </p:cNvSpPr>
          <p:nvPr>
            <p:ph type="body" sz="quarter" idx="12"/>
          </p:nvPr>
        </p:nvSpPr>
        <p:spPr>
          <a:xfrm>
            <a:off x="466786" y="1989174"/>
            <a:ext cx="3997449" cy="3672129"/>
          </a:xfrm>
        </p:spPr>
        <p:txBody>
          <a:bodyPr>
            <a:normAutofit/>
          </a:bodyPr>
          <a:lstStyle>
            <a:lvl1pPr>
              <a:defRPr sz="2400">
                <a:latin typeface="Work Sans SemiBold" panose="00000700000000000000" pitchFamily="2" charset="-18"/>
              </a:defRPr>
            </a:lvl1pPr>
            <a:lvl2pPr>
              <a:defRPr sz="1700"/>
            </a:lvl2pPr>
            <a:lvl3pPr>
              <a:defRPr sz="1700"/>
            </a:lvl3pPr>
            <a:lvl4pPr>
              <a:defRPr sz="1700"/>
            </a:lvl4pPr>
            <a:lvl5pPr>
              <a:defRPr sz="1700"/>
            </a:lvl5pPr>
          </a:lstStyle>
          <a:p>
            <a:pPr lvl="0"/>
            <a:r>
              <a:rPr lang="sl-SI"/>
              <a:t>Kliknite, če želite urediti sloge besedila matrice</a:t>
            </a:r>
          </a:p>
        </p:txBody>
      </p:sp>
      <p:sp>
        <p:nvSpPr>
          <p:cNvPr id="10" name="Ograda slike 9"/>
          <p:cNvSpPr>
            <a:spLocks noGrp="1"/>
          </p:cNvSpPr>
          <p:nvPr>
            <p:ph type="pic" sz="quarter" idx="13"/>
          </p:nvPr>
        </p:nvSpPr>
        <p:spPr>
          <a:xfrm>
            <a:off x="4679766" y="2061686"/>
            <a:ext cx="4212980" cy="3599616"/>
          </a:xfrm>
        </p:spPr>
        <p:txBody>
          <a:bodyPr/>
          <a:lstStyle>
            <a:lvl1pPr marL="0" indent="0">
              <a:buNone/>
              <a:defRPr>
                <a:latin typeface="Work Sans SemiBold" panose="00000700000000000000" pitchFamily="2" charset="-18"/>
              </a:defRPr>
            </a:lvl1pPr>
          </a:lstStyle>
          <a:p>
            <a:r>
              <a:rPr lang="sl-SI"/>
              <a:t>Kliknite ikono, če želite dodati sliko</a:t>
            </a:r>
            <a:endParaRPr lang="sl-SI" dirty="0"/>
          </a:p>
        </p:txBody>
      </p:sp>
    </p:spTree>
    <p:extLst>
      <p:ext uri="{BB962C8B-B14F-4D97-AF65-F5344CB8AC3E}">
        <p14:creationId xmlns:p14="http://schemas.microsoft.com/office/powerpoint/2010/main" val="1009438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p:spPr>
        <p:txBody>
          <a:bodyPr/>
          <a:lstStyle>
            <a:lvl1pPr>
              <a:defRPr/>
            </a:lvl1pPr>
          </a:lstStyle>
          <a:p>
            <a:r>
              <a:rPr lang="sl-SI"/>
              <a:t>Kliknite, če želite urediti slog naslova matrice</a:t>
            </a:r>
          </a:p>
        </p:txBody>
      </p:sp>
      <p:sp>
        <p:nvSpPr>
          <p:cNvPr id="3" name="Ograda besedila 2"/>
          <p:cNvSpPr>
            <a:spLocks noGrp="1"/>
          </p:cNvSpPr>
          <p:nvPr>
            <p:ph type="body" idx="1"/>
          </p:nvPr>
        </p:nvSpPr>
        <p:spPr>
          <a:xfrm>
            <a:off x="457200" y="1535113"/>
            <a:ext cx="4040188" cy="639762"/>
          </a:xfrm>
        </p:spPr>
        <p:txBody>
          <a:bodyPr anchor="b">
            <a:noAutofit/>
          </a:bodyPr>
          <a:lstStyle>
            <a:lvl1pPr marL="0" indent="0">
              <a:buNone/>
              <a:defRPr sz="2400" b="1">
                <a:solidFill>
                  <a:srgbClr val="46AD9E"/>
                </a:solidFill>
                <a:latin typeface="Work Sans ExtraBold" panose="00000900000000000000" pitchFamily="2" charset="-18"/>
              </a:defRPr>
            </a:lvl1pPr>
            <a:lvl2pPr marL="457171" indent="0">
              <a:buNone/>
              <a:defRPr sz="2000" b="1"/>
            </a:lvl2pPr>
            <a:lvl3pPr marL="914342" indent="0">
              <a:buNone/>
              <a:defRPr sz="1800" b="1"/>
            </a:lvl3pPr>
            <a:lvl4pPr marL="1371513" indent="0">
              <a:buNone/>
              <a:defRPr sz="1600" b="1"/>
            </a:lvl4pPr>
            <a:lvl5pPr marL="1828683" indent="0">
              <a:buNone/>
              <a:defRPr sz="1600" b="1"/>
            </a:lvl5pPr>
            <a:lvl6pPr marL="2285853" indent="0">
              <a:buNone/>
              <a:defRPr sz="1600" b="1"/>
            </a:lvl6pPr>
            <a:lvl7pPr marL="2743024" indent="0">
              <a:buNone/>
              <a:defRPr sz="1600" b="1"/>
            </a:lvl7pPr>
            <a:lvl8pPr marL="3200195" indent="0">
              <a:buNone/>
              <a:defRPr sz="1600" b="1"/>
            </a:lvl8pPr>
            <a:lvl9pPr marL="3657366" indent="0">
              <a:buNone/>
              <a:defRPr sz="1600" b="1"/>
            </a:lvl9pPr>
          </a:lstStyle>
          <a:p>
            <a:pPr lvl="0"/>
            <a:r>
              <a:rPr lang="sl-SI"/>
              <a:t>Kliknite, če želite urediti sloge besedila matrice</a:t>
            </a:r>
          </a:p>
        </p:txBody>
      </p:sp>
      <p:sp>
        <p:nvSpPr>
          <p:cNvPr id="4" name="Ograda vsebine 3"/>
          <p:cNvSpPr>
            <a:spLocks noGrp="1"/>
          </p:cNvSpPr>
          <p:nvPr>
            <p:ph sz="half" idx="2"/>
          </p:nvPr>
        </p:nvSpPr>
        <p:spPr>
          <a:xfrm>
            <a:off x="457200" y="2174876"/>
            <a:ext cx="4040188" cy="3951288"/>
          </a:xfrm>
        </p:spPr>
        <p:txBody>
          <a:bodyPr/>
          <a:lstStyle>
            <a:lvl1pPr>
              <a:defRPr sz="2400">
                <a:latin typeface="Work Sans SemiBold" panose="00000700000000000000" pitchFamily="2" charset="-18"/>
              </a:defRPr>
            </a:lvl1pPr>
            <a:lvl2pPr>
              <a:defRPr sz="2000">
                <a:latin typeface="Work Sans Medium" panose="00000600000000000000" pitchFamily="2" charset="-18"/>
              </a:defRPr>
            </a:lvl2pPr>
            <a:lvl3pPr>
              <a:defRPr sz="1800">
                <a:latin typeface="Work Sans Medium" panose="00000600000000000000" pitchFamily="2" charset="-18"/>
              </a:defRPr>
            </a:lvl3pPr>
            <a:lvl4pPr>
              <a:defRPr sz="1600">
                <a:latin typeface="Work Sans Medium" panose="00000600000000000000" pitchFamily="2" charset="-18"/>
              </a:defRPr>
            </a:lvl4pPr>
            <a:lvl5pPr>
              <a:defRPr sz="1600">
                <a:latin typeface="Work Sans Medium" panose="00000600000000000000" pitchFamily="2" charset="-18"/>
              </a:defRPr>
            </a:lvl5pPr>
            <a:lvl6pPr>
              <a:defRPr sz="1600"/>
            </a:lvl6pPr>
            <a:lvl7pPr>
              <a:defRPr sz="1600"/>
            </a:lvl7pPr>
            <a:lvl8pPr>
              <a:defRPr sz="1600"/>
            </a:lvl8pPr>
            <a:lvl9pPr>
              <a:defRPr sz="16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sl-SI" dirty="0"/>
          </a:p>
        </p:txBody>
      </p:sp>
      <p:sp>
        <p:nvSpPr>
          <p:cNvPr id="5" name="Ograda besedila 4"/>
          <p:cNvSpPr>
            <a:spLocks noGrp="1"/>
          </p:cNvSpPr>
          <p:nvPr>
            <p:ph type="body" sz="quarter" idx="3"/>
          </p:nvPr>
        </p:nvSpPr>
        <p:spPr>
          <a:xfrm>
            <a:off x="4645025" y="1535113"/>
            <a:ext cx="4041775" cy="639762"/>
          </a:xfrm>
        </p:spPr>
        <p:txBody>
          <a:bodyPr anchor="b">
            <a:noAutofit/>
          </a:bodyPr>
          <a:lstStyle>
            <a:lvl1pPr marL="0" indent="0">
              <a:buNone/>
              <a:defRPr sz="2200" b="1">
                <a:solidFill>
                  <a:srgbClr val="46AD9E"/>
                </a:solidFill>
                <a:latin typeface="Work Sans ExtraBold" panose="00000900000000000000" pitchFamily="2" charset="-18"/>
              </a:defRPr>
            </a:lvl1pPr>
            <a:lvl2pPr marL="457171" indent="0">
              <a:buNone/>
              <a:defRPr sz="2000" b="1"/>
            </a:lvl2pPr>
            <a:lvl3pPr marL="914342" indent="0">
              <a:buNone/>
              <a:defRPr sz="1800" b="1"/>
            </a:lvl3pPr>
            <a:lvl4pPr marL="1371513" indent="0">
              <a:buNone/>
              <a:defRPr sz="1600" b="1"/>
            </a:lvl4pPr>
            <a:lvl5pPr marL="1828683" indent="0">
              <a:buNone/>
              <a:defRPr sz="1600" b="1"/>
            </a:lvl5pPr>
            <a:lvl6pPr marL="2285853" indent="0">
              <a:buNone/>
              <a:defRPr sz="1600" b="1"/>
            </a:lvl6pPr>
            <a:lvl7pPr marL="2743024" indent="0">
              <a:buNone/>
              <a:defRPr sz="1600" b="1"/>
            </a:lvl7pPr>
            <a:lvl8pPr marL="3200195" indent="0">
              <a:buNone/>
              <a:defRPr sz="1600" b="1"/>
            </a:lvl8pPr>
            <a:lvl9pPr marL="3657366" indent="0">
              <a:buNone/>
              <a:defRPr sz="1600" b="1"/>
            </a:lvl9pPr>
          </a:lstStyle>
          <a:p>
            <a:pPr lvl="0"/>
            <a:r>
              <a:rPr lang="sl-SI"/>
              <a:t>Kliknite, če želite urediti sloge besedila matrice</a:t>
            </a:r>
          </a:p>
        </p:txBody>
      </p:sp>
      <p:sp>
        <p:nvSpPr>
          <p:cNvPr id="6" name="Ograda vsebine 5"/>
          <p:cNvSpPr>
            <a:spLocks noGrp="1"/>
          </p:cNvSpPr>
          <p:nvPr>
            <p:ph sz="quarter" idx="4"/>
          </p:nvPr>
        </p:nvSpPr>
        <p:spPr>
          <a:xfrm>
            <a:off x="4645025" y="2174876"/>
            <a:ext cx="4041775" cy="3951288"/>
          </a:xfrm>
        </p:spPr>
        <p:txBody>
          <a:bodyPr/>
          <a:lstStyle>
            <a:lvl1pPr>
              <a:defRPr sz="2400">
                <a:latin typeface="Work Sans SemiBold" panose="00000700000000000000" pitchFamily="2" charset="-18"/>
              </a:defRPr>
            </a:lvl1pPr>
            <a:lvl2pPr>
              <a:defRPr sz="2000">
                <a:latin typeface="Work Sans Medium" panose="00000600000000000000" pitchFamily="2" charset="-18"/>
              </a:defRPr>
            </a:lvl2pPr>
            <a:lvl3pPr>
              <a:defRPr sz="1800">
                <a:latin typeface="Work Sans Medium" panose="00000600000000000000" pitchFamily="2" charset="-18"/>
              </a:defRPr>
            </a:lvl3pPr>
            <a:lvl4pPr>
              <a:defRPr sz="1600">
                <a:latin typeface="Work Sans Medium" panose="00000600000000000000" pitchFamily="2" charset="-18"/>
              </a:defRPr>
            </a:lvl4pPr>
            <a:lvl5pPr>
              <a:defRPr sz="1600">
                <a:latin typeface="Work Sans Medium" panose="00000600000000000000" pitchFamily="2" charset="-18"/>
              </a:defRPr>
            </a:lvl5pPr>
            <a:lvl6pPr>
              <a:defRPr sz="1600"/>
            </a:lvl6pPr>
            <a:lvl7pPr>
              <a:defRPr sz="1600"/>
            </a:lvl7pPr>
            <a:lvl8pPr>
              <a:defRPr sz="1600"/>
            </a:lvl8pPr>
            <a:lvl9pPr>
              <a:defRPr sz="16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sl-SI" dirty="0"/>
          </a:p>
        </p:txBody>
      </p:sp>
    </p:spTree>
    <p:extLst>
      <p:ext uri="{BB962C8B-B14F-4D97-AF65-F5344CB8AC3E}">
        <p14:creationId xmlns:p14="http://schemas.microsoft.com/office/powerpoint/2010/main" val="989188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7" name="Ograda besedila 6"/>
          <p:cNvSpPr>
            <a:spLocks noGrp="1"/>
          </p:cNvSpPr>
          <p:nvPr>
            <p:ph type="body" sz="quarter" idx="12" hasCustomPrompt="1"/>
          </p:nvPr>
        </p:nvSpPr>
        <p:spPr>
          <a:xfrm>
            <a:off x="466786" y="1269706"/>
            <a:ext cx="5222402" cy="718972"/>
          </a:xfrm>
        </p:spPr>
        <p:txBody>
          <a:bodyPr>
            <a:noAutofit/>
          </a:bodyPr>
          <a:lstStyle>
            <a:lvl1pPr marL="0" indent="0">
              <a:buNone/>
              <a:defRPr sz="2800" baseline="0">
                <a:solidFill>
                  <a:srgbClr val="46AD9E"/>
                </a:solidFill>
                <a:latin typeface="Work Sans ExtraBold" panose="00000900000000000000" pitchFamily="2" charset="-18"/>
              </a:defRPr>
            </a:lvl1pPr>
          </a:lstStyle>
          <a:p>
            <a:pPr lvl="0"/>
            <a:r>
              <a:rPr lang="sl-SI" dirty="0"/>
              <a:t>Uredite slog podnaslova</a:t>
            </a:r>
          </a:p>
        </p:txBody>
      </p:sp>
    </p:spTree>
    <p:extLst>
      <p:ext uri="{BB962C8B-B14F-4D97-AF65-F5344CB8AC3E}">
        <p14:creationId xmlns:p14="http://schemas.microsoft.com/office/powerpoint/2010/main" val="2610742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rafikon">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5" name="Ograda besedila 4"/>
          <p:cNvSpPr>
            <a:spLocks noGrp="1"/>
          </p:cNvSpPr>
          <p:nvPr>
            <p:ph type="body" sz="quarter" idx="11" hasCustomPrompt="1"/>
          </p:nvPr>
        </p:nvSpPr>
        <p:spPr>
          <a:xfrm>
            <a:off x="467010" y="1269260"/>
            <a:ext cx="4536872" cy="718972"/>
          </a:xfrm>
        </p:spPr>
        <p:txBody>
          <a:bodyPr>
            <a:noAutofit/>
          </a:bodyPr>
          <a:lstStyle>
            <a:lvl1pPr marL="0" indent="0">
              <a:buNone/>
              <a:defRPr sz="2800">
                <a:solidFill>
                  <a:srgbClr val="46AD9E"/>
                </a:solidFill>
                <a:latin typeface="Work Sans ExtraBold" panose="00000900000000000000" pitchFamily="2" charset="-18"/>
              </a:defRPr>
            </a:lvl1pPr>
          </a:lstStyle>
          <a:p>
            <a:pPr lvl="0"/>
            <a:r>
              <a:rPr lang="sl-SI" dirty="0"/>
              <a:t>Uredite slog podnaslova</a:t>
            </a:r>
          </a:p>
        </p:txBody>
      </p:sp>
      <p:sp>
        <p:nvSpPr>
          <p:cNvPr id="7" name="Ograda grafikona 6"/>
          <p:cNvSpPr>
            <a:spLocks noGrp="1"/>
          </p:cNvSpPr>
          <p:nvPr>
            <p:ph type="chart" sz="quarter" idx="12"/>
          </p:nvPr>
        </p:nvSpPr>
        <p:spPr>
          <a:xfrm>
            <a:off x="1439244" y="2061165"/>
            <a:ext cx="5779394" cy="3959896"/>
          </a:xfrm>
        </p:spPr>
        <p:txBody>
          <a:bodyPr/>
          <a:lstStyle/>
          <a:p>
            <a:r>
              <a:rPr lang="sl-SI"/>
              <a:t>Kliknite ikono, če želite dodati grafikon</a:t>
            </a:r>
            <a:endParaRPr lang="sl-SI" dirty="0"/>
          </a:p>
        </p:txBody>
      </p:sp>
    </p:spTree>
    <p:extLst>
      <p:ext uri="{BB962C8B-B14F-4D97-AF65-F5344CB8AC3E}">
        <p14:creationId xmlns:p14="http://schemas.microsoft.com/office/powerpoint/2010/main" val="736979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ostavitev po mer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Tree>
    <p:extLst>
      <p:ext uri="{BB962C8B-B14F-4D97-AF65-F5344CB8AC3E}">
        <p14:creationId xmlns:p14="http://schemas.microsoft.com/office/powerpoint/2010/main" val="2627477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fikon 2">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5" name="Ograda besedila 4"/>
          <p:cNvSpPr>
            <a:spLocks noGrp="1"/>
          </p:cNvSpPr>
          <p:nvPr>
            <p:ph type="body" sz="quarter" idx="11" hasCustomPrompt="1"/>
          </p:nvPr>
        </p:nvSpPr>
        <p:spPr>
          <a:xfrm>
            <a:off x="466786" y="1269706"/>
            <a:ext cx="5041318" cy="718972"/>
          </a:xfrm>
        </p:spPr>
        <p:txBody>
          <a:bodyPr>
            <a:noAutofit/>
          </a:bodyPr>
          <a:lstStyle>
            <a:lvl1pPr marL="0" indent="0">
              <a:buNone/>
              <a:defRPr sz="2800" baseline="0">
                <a:solidFill>
                  <a:srgbClr val="46AD9E"/>
                </a:solidFill>
                <a:latin typeface="Work Sans ExtraBold" panose="00000900000000000000" pitchFamily="2" charset="-18"/>
              </a:defRPr>
            </a:lvl1pPr>
          </a:lstStyle>
          <a:p>
            <a:pPr lvl="0"/>
            <a:r>
              <a:rPr lang="sl-SI" dirty="0"/>
              <a:t>Uredite slog podnaslova</a:t>
            </a:r>
          </a:p>
        </p:txBody>
      </p:sp>
      <p:sp>
        <p:nvSpPr>
          <p:cNvPr id="7" name="Ograda grafikona 6"/>
          <p:cNvSpPr>
            <a:spLocks noGrp="1"/>
          </p:cNvSpPr>
          <p:nvPr>
            <p:ph type="chart" sz="quarter" idx="12" hasCustomPrompt="1"/>
          </p:nvPr>
        </p:nvSpPr>
        <p:spPr>
          <a:xfrm>
            <a:off x="1277205" y="2349130"/>
            <a:ext cx="5887216" cy="3239338"/>
          </a:xfrm>
        </p:spPr>
        <p:txBody>
          <a:bodyPr/>
          <a:lstStyle>
            <a:lvl1pPr>
              <a:defRPr/>
            </a:lvl1pPr>
          </a:lstStyle>
          <a:p>
            <a:r>
              <a:rPr lang="sl-SI" dirty="0"/>
              <a:t>Grafikon 2</a:t>
            </a:r>
          </a:p>
        </p:txBody>
      </p:sp>
    </p:spTree>
    <p:extLst>
      <p:ext uri="{BB962C8B-B14F-4D97-AF65-F5344CB8AC3E}">
        <p14:creationId xmlns:p14="http://schemas.microsoft.com/office/powerpoint/2010/main" val="3260349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odro ozadje">
    <p:spTree>
      <p:nvGrpSpPr>
        <p:cNvPr id="1" name=""/>
        <p:cNvGrpSpPr/>
        <p:nvPr/>
      </p:nvGrpSpPr>
      <p:grpSpPr>
        <a:xfrm>
          <a:off x="0" y="0"/>
          <a:ext cx="0" cy="0"/>
          <a:chOff x="0" y="0"/>
          <a:chExt cx="0" cy="0"/>
        </a:xfrm>
      </p:grpSpPr>
      <p:sp>
        <p:nvSpPr>
          <p:cNvPr id="3" name="Ograda noge 2"/>
          <p:cNvSpPr>
            <a:spLocks noGrp="1"/>
          </p:cNvSpPr>
          <p:nvPr>
            <p:ph type="ftr" sz="quarter" idx="11"/>
          </p:nvPr>
        </p:nvSpPr>
        <p:spPr>
          <a:xfrm>
            <a:off x="3124200" y="6356350"/>
            <a:ext cx="2895600" cy="365125"/>
          </a:xfrm>
          <a:prstGeom prst="rect">
            <a:avLst/>
          </a:prstGeom>
        </p:spPr>
        <p:txBody>
          <a:bodyPr lIns="76800" tIns="38400" rIns="76800" bIns="38400"/>
          <a:lstStyle/>
          <a:p>
            <a:endParaRPr lang="sl-SI" dirty="0"/>
          </a:p>
        </p:txBody>
      </p:sp>
      <p:sp>
        <p:nvSpPr>
          <p:cNvPr id="5" name="Rectangle 3"/>
          <p:cNvSpPr/>
          <p:nvPr userDrawn="1"/>
        </p:nvSpPr>
        <p:spPr>
          <a:xfrm>
            <a:off x="0" y="0"/>
            <a:ext cx="9145190" cy="6856412"/>
          </a:xfrm>
          <a:prstGeom prst="rect">
            <a:avLst/>
          </a:prstGeom>
          <a:solidFill>
            <a:srgbClr val="2C4B9E"/>
          </a:solidFill>
        </p:spPr>
        <p:style>
          <a:lnRef idx="2">
            <a:schemeClr val="accent1">
              <a:shade val="50000"/>
            </a:schemeClr>
          </a:lnRef>
          <a:fillRef idx="1">
            <a:schemeClr val="accent1"/>
          </a:fillRef>
          <a:effectRef idx="0">
            <a:schemeClr val="accent1"/>
          </a:effectRef>
          <a:fontRef idx="minor">
            <a:schemeClr val="lt1"/>
          </a:fontRef>
        </p:style>
        <p:txBody>
          <a:bodyPr lIns="76800" tIns="38400" rIns="76800" bIns="38400" rtlCol="0" anchor="ctr"/>
          <a:lstStyle/>
          <a:p>
            <a:pPr algn="ctr"/>
            <a:endParaRPr lang="pl-PL"/>
          </a:p>
        </p:txBody>
      </p:sp>
      <p:sp>
        <p:nvSpPr>
          <p:cNvPr id="6" name="PoljeZBesedilom 5"/>
          <p:cNvSpPr txBox="1"/>
          <p:nvPr userDrawn="1"/>
        </p:nvSpPr>
        <p:spPr>
          <a:xfrm>
            <a:off x="2411479" y="2709087"/>
            <a:ext cx="4321042" cy="354549"/>
          </a:xfrm>
          <a:prstGeom prst="rect">
            <a:avLst/>
          </a:prstGeom>
          <a:noFill/>
        </p:spPr>
        <p:txBody>
          <a:bodyPr wrap="square" lIns="76800" tIns="38400" rIns="76800" bIns="38400" rtlCol="0">
            <a:spAutoFit/>
          </a:bodyPr>
          <a:lstStyle/>
          <a:p>
            <a:endParaRPr lang="sl-SI" dirty="0"/>
          </a:p>
        </p:txBody>
      </p:sp>
      <p:sp>
        <p:nvSpPr>
          <p:cNvPr id="9" name="Ograda besedila 8"/>
          <p:cNvSpPr>
            <a:spLocks noGrp="1"/>
          </p:cNvSpPr>
          <p:nvPr>
            <p:ph type="body" sz="quarter" idx="12"/>
          </p:nvPr>
        </p:nvSpPr>
        <p:spPr>
          <a:xfrm>
            <a:off x="1728279" y="1988529"/>
            <a:ext cx="5688632" cy="720558"/>
          </a:xfrm>
        </p:spPr>
        <p:txBody>
          <a:bodyPr>
            <a:noAutofit/>
          </a:bodyPr>
          <a:lstStyle>
            <a:lvl1pPr marL="0" indent="0" algn="ctr">
              <a:buNone/>
              <a:defRPr sz="4000">
                <a:solidFill>
                  <a:schemeClr val="bg1"/>
                </a:solidFill>
                <a:latin typeface="Work Sans ExtraBold" panose="00000900000000000000" pitchFamily="2" charset="-18"/>
              </a:defRPr>
            </a:lvl1pPr>
          </a:lstStyle>
          <a:p>
            <a:pPr lvl="0"/>
            <a:r>
              <a:rPr lang="sl-SI"/>
              <a:t>Kliknite, če želite urediti sloge besedila matrice</a:t>
            </a:r>
          </a:p>
        </p:txBody>
      </p:sp>
    </p:spTree>
    <p:extLst>
      <p:ext uri="{BB962C8B-B14F-4D97-AF65-F5344CB8AC3E}">
        <p14:creationId xmlns:p14="http://schemas.microsoft.com/office/powerpoint/2010/main" val="3594575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Slika 4"/>
          <p:cNvPicPr>
            <a:picLocks noChangeAspect="1"/>
          </p:cNvPicPr>
          <p:nvPr/>
        </p:nvPicPr>
        <p:blipFill rotWithShape="1">
          <a:blip r:embed="rId13" cstate="print">
            <a:extLst>
              <a:ext uri="{28A0092B-C50C-407E-A947-70E740481C1C}">
                <a14:useLocalDpi xmlns:a14="http://schemas.microsoft.com/office/drawing/2010/main" val="0"/>
              </a:ext>
            </a:extLst>
          </a:blip>
          <a:srcRect l="13900" t="8722" r="10811"/>
          <a:stretch/>
        </p:blipFill>
        <p:spPr>
          <a:xfrm>
            <a:off x="4523148" y="4308332"/>
            <a:ext cx="4661647" cy="2557473"/>
          </a:xfrm>
          <a:prstGeom prst="rect">
            <a:avLst/>
          </a:prstGeom>
        </p:spPr>
      </p:pic>
      <p:sp>
        <p:nvSpPr>
          <p:cNvPr id="2" name="Ograda naslova 1"/>
          <p:cNvSpPr>
            <a:spLocks noGrp="1"/>
          </p:cNvSpPr>
          <p:nvPr>
            <p:ph type="title"/>
          </p:nvPr>
        </p:nvSpPr>
        <p:spPr>
          <a:xfrm>
            <a:off x="457200" y="274638"/>
            <a:ext cx="8229600" cy="1143000"/>
          </a:xfrm>
          <a:prstGeom prst="rect">
            <a:avLst/>
          </a:prstGeom>
          <a:ln>
            <a:noFill/>
          </a:ln>
        </p:spPr>
        <p:txBody>
          <a:bodyPr vert="horz" lIns="91423" tIns="45712" rIns="91423" bIns="45712" rtlCol="0" anchor="ctr">
            <a:normAutofit/>
          </a:bodyPr>
          <a:lstStyle/>
          <a:p>
            <a:r>
              <a:rPr lang="sl-SI" dirty="0"/>
              <a:t>Uredite slog naslova matrice</a:t>
            </a:r>
          </a:p>
        </p:txBody>
      </p:sp>
      <p:sp>
        <p:nvSpPr>
          <p:cNvPr id="3" name="Ograda besedila 2"/>
          <p:cNvSpPr>
            <a:spLocks noGrp="1"/>
          </p:cNvSpPr>
          <p:nvPr>
            <p:ph type="body" idx="1"/>
          </p:nvPr>
        </p:nvSpPr>
        <p:spPr>
          <a:xfrm>
            <a:off x="457200" y="1600201"/>
            <a:ext cx="8229600" cy="4525963"/>
          </a:xfrm>
          <a:prstGeom prst="rect">
            <a:avLst/>
          </a:prstGeom>
        </p:spPr>
        <p:txBody>
          <a:bodyPr vert="horz" lIns="91423" tIns="45712" rIns="91423" bIns="45712" rtlCol="0">
            <a:normAutofit/>
          </a:bodyPr>
          <a:lstStyle/>
          <a:p>
            <a:pPr eaLnBrk="1" hangingPunct="1">
              <a:lnSpc>
                <a:spcPct val="150000"/>
              </a:lnSpc>
              <a:buClr>
                <a:srgbClr val="2C4B9E"/>
              </a:buClr>
              <a:buSzPct val="100000"/>
              <a:buBlip>
                <a:blip r:embed="rId14"/>
              </a:buBlip>
            </a:pPr>
            <a:r>
              <a:rPr lang="sl-SI" altLang="pl-PL" sz="1500" dirty="0" err="1">
                <a:solidFill>
                  <a:srgbClr val="414141"/>
                </a:solidFill>
                <a:latin typeface="Work Sans Light" panose="00000400000000000000" pitchFamily="2" charset="-18"/>
              </a:rPr>
              <a:t>Text</a:t>
            </a:r>
            <a:r>
              <a:rPr lang="sl-SI" altLang="pl-PL" sz="1500" dirty="0">
                <a:solidFill>
                  <a:srgbClr val="414141"/>
                </a:solidFill>
                <a:latin typeface="Work Sans Light" panose="00000400000000000000" pitchFamily="2" charset="-18"/>
              </a:rPr>
              <a:t> </a:t>
            </a:r>
            <a:r>
              <a:rPr lang="sl-SI" altLang="pl-PL" sz="1500" dirty="0" err="1">
                <a:solidFill>
                  <a:srgbClr val="414141"/>
                </a:solidFill>
                <a:latin typeface="Work Sans Light" panose="00000400000000000000" pitchFamily="2" charset="-18"/>
              </a:rPr>
              <a:t>lorem</a:t>
            </a:r>
            <a:r>
              <a:rPr lang="sl-SI" altLang="pl-PL" sz="1500" dirty="0">
                <a:solidFill>
                  <a:srgbClr val="414141"/>
                </a:solidFill>
                <a:latin typeface="Work Sans Light" panose="00000400000000000000" pitchFamily="2" charset="-18"/>
              </a:rPr>
              <a:t> </a:t>
            </a:r>
            <a:r>
              <a:rPr lang="sl-SI" altLang="pl-PL" sz="1500" dirty="0" err="1">
                <a:solidFill>
                  <a:srgbClr val="414141"/>
                </a:solidFill>
                <a:latin typeface="Work Sans Light" panose="00000400000000000000" pitchFamily="2" charset="-18"/>
              </a:rPr>
              <a:t>ipsum</a:t>
            </a:r>
            <a:endParaRPr lang="sl-SI" altLang="pl-PL" sz="1500" dirty="0">
              <a:solidFill>
                <a:srgbClr val="414141"/>
              </a:solidFill>
              <a:latin typeface="Work Sans Light" panose="00000400000000000000" pitchFamily="2" charset="-18"/>
            </a:endParaRPr>
          </a:p>
        </p:txBody>
      </p:sp>
      <p:grpSp>
        <p:nvGrpSpPr>
          <p:cNvPr id="8" name="Skupina 7"/>
          <p:cNvGrpSpPr/>
          <p:nvPr/>
        </p:nvGrpSpPr>
        <p:grpSpPr>
          <a:xfrm>
            <a:off x="5151186" y="6428086"/>
            <a:ext cx="4033609" cy="429914"/>
            <a:chOff x="8472371" y="6257653"/>
            <a:chExt cx="3558756" cy="376237"/>
          </a:xfrm>
        </p:grpSpPr>
        <p:pic>
          <p:nvPicPr>
            <p:cNvPr id="9" name="Picture 8"/>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472371" y="6257653"/>
              <a:ext cx="628765" cy="295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2"/>
            <p:cNvSpPr txBox="1">
              <a:spLocks/>
            </p:cNvSpPr>
            <p:nvPr/>
          </p:nvSpPr>
          <p:spPr bwMode="auto">
            <a:xfrm>
              <a:off x="9101133" y="6257653"/>
              <a:ext cx="2929994"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ts val="840"/>
                </a:lnSpc>
                <a:spcBef>
                  <a:spcPts val="0"/>
                </a:spcBef>
                <a:buNone/>
              </a:pPr>
              <a:r>
                <a:rPr lang="sl-SI" altLang="pl-PL" sz="800" dirty="0">
                  <a:solidFill>
                    <a:srgbClr val="2C4B9E"/>
                  </a:solidFill>
                  <a:latin typeface="Work Sans Medium" panose="00000600000000000000" pitchFamily="2" charset="-18"/>
                </a:rPr>
                <a:t>Zavod za </a:t>
              </a:r>
              <a:r>
                <a:rPr lang="sl-SI" altLang="pl-PL" sz="800" b="1" dirty="0">
                  <a:solidFill>
                    <a:srgbClr val="2C4B9E"/>
                  </a:solidFill>
                  <a:latin typeface="Work Sans Medium" panose="00000600000000000000" pitchFamily="2" charset="-18"/>
                </a:rPr>
                <a:t>pokojninsko in invalidsko </a:t>
              </a:r>
              <a:r>
                <a:rPr lang="sl-SI" altLang="pl-PL" sz="800" dirty="0">
                  <a:solidFill>
                    <a:srgbClr val="2C4B9E"/>
                  </a:solidFill>
                  <a:latin typeface="Work Sans Medium" panose="00000600000000000000" pitchFamily="2" charset="-18"/>
                </a:rPr>
                <a:t>zavarovanje Slovenije </a:t>
              </a:r>
            </a:p>
            <a:p>
              <a:pPr eaLnBrk="1" hangingPunct="1">
                <a:lnSpc>
                  <a:spcPts val="840"/>
                </a:lnSpc>
                <a:spcBef>
                  <a:spcPts val="0"/>
                </a:spcBef>
                <a:buNone/>
              </a:pPr>
              <a:r>
                <a:rPr lang="en-US" altLang="pl-PL" sz="800" b="1" dirty="0">
                  <a:solidFill>
                    <a:srgbClr val="2C4B9E"/>
                  </a:solidFill>
                  <a:latin typeface="Work Sans Light" panose="00000400000000000000" pitchFamily="2" charset="-18"/>
                </a:rPr>
                <a:t>Pension and Disability </a:t>
              </a:r>
              <a:r>
                <a:rPr lang="en-US" altLang="pl-PL" sz="800" dirty="0">
                  <a:solidFill>
                    <a:srgbClr val="2C4B9E"/>
                  </a:solidFill>
                  <a:latin typeface="Work Sans Light" panose="00000400000000000000" pitchFamily="2" charset="-18"/>
                </a:rPr>
                <a:t>Insurance Institute of Slovenia</a:t>
              </a:r>
              <a:endParaRPr lang="pl-PL" altLang="pl-PL" sz="800" dirty="0">
                <a:solidFill>
                  <a:srgbClr val="2C4B9E"/>
                </a:solidFill>
                <a:latin typeface="Work Sans Light" panose="00000400000000000000" pitchFamily="2" charset="-18"/>
              </a:endParaRPr>
            </a:p>
            <a:p>
              <a:pPr eaLnBrk="1" hangingPunct="1">
                <a:buFont typeface="Arial" panose="020B0604020202020204" pitchFamily="34" charset="0"/>
                <a:buNone/>
              </a:pPr>
              <a:endParaRPr lang="pl-PL" altLang="pl-PL" sz="700" dirty="0">
                <a:solidFill>
                  <a:srgbClr val="2C4B9E"/>
                </a:solidFill>
                <a:latin typeface="Work Sans Light" panose="00000400000000000000" pitchFamily="2" charset="-18"/>
              </a:endParaRPr>
            </a:p>
          </p:txBody>
        </p:sp>
      </p:grpSp>
    </p:spTree>
    <p:extLst>
      <p:ext uri="{BB962C8B-B14F-4D97-AF65-F5344CB8AC3E}">
        <p14:creationId xmlns:p14="http://schemas.microsoft.com/office/powerpoint/2010/main" val="2760265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3" r:id="rId4"/>
    <p:sldLayoutId id="2147483654" r:id="rId5"/>
    <p:sldLayoutId id="2147483662" r:id="rId6"/>
    <p:sldLayoutId id="2147483664" r:id="rId7"/>
    <p:sldLayoutId id="2147483663" r:id="rId8"/>
    <p:sldLayoutId id="2147483655" r:id="rId9"/>
    <p:sldLayoutId id="2147483660" r:id="rId10"/>
    <p:sldLayoutId id="2147483665" r:id="rId11"/>
  </p:sldLayoutIdLst>
  <p:hf sldNum="0" hdr="0" dt="0"/>
  <p:txStyles>
    <p:titleStyle>
      <a:lvl1pPr algn="l" defTabSz="914342" rtl="0" eaLnBrk="1" latinLnBrk="0" hangingPunct="1">
        <a:spcBef>
          <a:spcPct val="0"/>
        </a:spcBef>
        <a:buNone/>
        <a:defRPr sz="4200" kern="1200">
          <a:solidFill>
            <a:srgbClr val="2C4B9E"/>
          </a:solidFill>
          <a:latin typeface="Work Sans ExtraBold" panose="00000900000000000000" pitchFamily="2" charset="-18"/>
          <a:ea typeface="+mj-ea"/>
          <a:cs typeface="+mj-cs"/>
        </a:defRPr>
      </a:lvl1pPr>
    </p:titleStyle>
    <p:bodyStyle>
      <a:lvl1pPr marL="342878" indent="-342878" algn="l" defTabSz="914342" rtl="0" eaLnBrk="1" latinLnBrk="0" hangingPunct="1">
        <a:lnSpc>
          <a:spcPct val="150000"/>
        </a:lnSpc>
        <a:spcBef>
          <a:spcPct val="20000"/>
        </a:spcBef>
        <a:buClr>
          <a:srgbClr val="2C4B9E"/>
        </a:buClr>
        <a:buSzPct val="100000"/>
        <a:buFont typeface="Arial" panose="020B0604020202020204" pitchFamily="34" charset="0"/>
        <a:buBlip>
          <a:blip r:embed="rId14"/>
        </a:buBlip>
        <a:defRPr sz="1600" b="1" kern="1200">
          <a:solidFill>
            <a:schemeClr val="tx1"/>
          </a:solidFill>
          <a:latin typeface="Work Sans ExtraBold" panose="00000900000000000000" pitchFamily="2" charset="-18"/>
          <a:ea typeface="+mn-ea"/>
          <a:cs typeface="+mn-cs"/>
        </a:defRPr>
      </a:lvl1pPr>
      <a:lvl2pPr marL="742903" indent="-285732" algn="l" defTabSz="914342" rtl="0" eaLnBrk="1" latinLnBrk="0" hangingPunct="1">
        <a:spcBef>
          <a:spcPct val="20000"/>
        </a:spcBef>
        <a:buFont typeface="Arial" panose="020B0604020202020204" pitchFamily="34" charset="0"/>
        <a:buChar char="–"/>
        <a:defRPr sz="2800" kern="1200">
          <a:solidFill>
            <a:schemeClr val="tx1"/>
          </a:solidFill>
          <a:latin typeface="Work Sans Light" panose="00000400000000000000" pitchFamily="2" charset="-18"/>
          <a:ea typeface="+mn-ea"/>
          <a:cs typeface="+mn-cs"/>
        </a:defRPr>
      </a:lvl2pPr>
      <a:lvl3pPr marL="1142927" indent="-228585" algn="l" defTabSz="914342" rtl="0" eaLnBrk="1" latinLnBrk="0" hangingPunct="1">
        <a:spcBef>
          <a:spcPct val="20000"/>
        </a:spcBef>
        <a:buFont typeface="Arial" panose="020B0604020202020204" pitchFamily="34" charset="0"/>
        <a:buChar char="•"/>
        <a:defRPr sz="2400" kern="1200">
          <a:solidFill>
            <a:schemeClr val="tx1"/>
          </a:solidFill>
          <a:latin typeface="Work Sans Light" panose="00000400000000000000" pitchFamily="2" charset="-18"/>
          <a:ea typeface="+mn-ea"/>
          <a:cs typeface="+mn-cs"/>
        </a:defRPr>
      </a:lvl3pPr>
      <a:lvl4pPr marL="1600098" indent="-228585" algn="l" defTabSz="914342" rtl="0" eaLnBrk="1" latinLnBrk="0" hangingPunct="1">
        <a:spcBef>
          <a:spcPct val="20000"/>
        </a:spcBef>
        <a:buFont typeface="Arial" panose="020B0604020202020204" pitchFamily="34" charset="0"/>
        <a:buChar char="–"/>
        <a:defRPr sz="2000" kern="1200">
          <a:solidFill>
            <a:schemeClr val="tx1"/>
          </a:solidFill>
          <a:latin typeface="Work Sans Light" panose="00000400000000000000" pitchFamily="2" charset="-18"/>
          <a:ea typeface="+mn-ea"/>
          <a:cs typeface="+mn-cs"/>
        </a:defRPr>
      </a:lvl4pPr>
      <a:lvl5pPr marL="2057268" indent="-228585" algn="l" defTabSz="914342" rtl="0" eaLnBrk="1" latinLnBrk="0" hangingPunct="1">
        <a:spcBef>
          <a:spcPct val="20000"/>
        </a:spcBef>
        <a:buFont typeface="Arial" panose="020B0604020202020204" pitchFamily="34" charset="0"/>
        <a:buChar char="»"/>
        <a:defRPr sz="2000" kern="1200">
          <a:solidFill>
            <a:schemeClr val="tx1"/>
          </a:solidFill>
          <a:latin typeface="Work Sans Light" panose="00000400000000000000" pitchFamily="2" charset="-18"/>
          <a:ea typeface="+mn-ea"/>
          <a:cs typeface="+mn-cs"/>
        </a:defRPr>
      </a:lvl5pPr>
      <a:lvl6pPr marL="2514439" indent="-228585" algn="l" defTabSz="91434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10" indent="-228585" algn="l" defTabSz="91434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81" indent="-228585" algn="l" defTabSz="91434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951" indent="-228585" algn="l" defTabSz="91434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l-SI"/>
      </a:defPPr>
      <a:lvl1pPr marL="0" algn="l" defTabSz="914342" rtl="0" eaLnBrk="1" latinLnBrk="0" hangingPunct="1">
        <a:defRPr sz="1800" kern="1200">
          <a:solidFill>
            <a:schemeClr val="tx1"/>
          </a:solidFill>
          <a:latin typeface="+mn-lt"/>
          <a:ea typeface="+mn-ea"/>
          <a:cs typeface="+mn-cs"/>
        </a:defRPr>
      </a:lvl1pPr>
      <a:lvl2pPr marL="457171" algn="l" defTabSz="914342" rtl="0" eaLnBrk="1" latinLnBrk="0" hangingPunct="1">
        <a:defRPr sz="1800" kern="1200">
          <a:solidFill>
            <a:schemeClr val="tx1"/>
          </a:solidFill>
          <a:latin typeface="+mn-lt"/>
          <a:ea typeface="+mn-ea"/>
          <a:cs typeface="+mn-cs"/>
        </a:defRPr>
      </a:lvl2pPr>
      <a:lvl3pPr marL="914342" algn="l" defTabSz="914342" rtl="0" eaLnBrk="1" latinLnBrk="0" hangingPunct="1">
        <a:defRPr sz="1800" kern="1200">
          <a:solidFill>
            <a:schemeClr val="tx1"/>
          </a:solidFill>
          <a:latin typeface="+mn-lt"/>
          <a:ea typeface="+mn-ea"/>
          <a:cs typeface="+mn-cs"/>
        </a:defRPr>
      </a:lvl3pPr>
      <a:lvl4pPr marL="1371513" algn="l" defTabSz="914342" rtl="0" eaLnBrk="1" latinLnBrk="0" hangingPunct="1">
        <a:defRPr sz="1800" kern="1200">
          <a:solidFill>
            <a:schemeClr val="tx1"/>
          </a:solidFill>
          <a:latin typeface="+mn-lt"/>
          <a:ea typeface="+mn-ea"/>
          <a:cs typeface="+mn-cs"/>
        </a:defRPr>
      </a:lvl4pPr>
      <a:lvl5pPr marL="1828683" algn="l" defTabSz="914342" rtl="0" eaLnBrk="1" latinLnBrk="0" hangingPunct="1">
        <a:defRPr sz="1800" kern="1200">
          <a:solidFill>
            <a:schemeClr val="tx1"/>
          </a:solidFill>
          <a:latin typeface="+mn-lt"/>
          <a:ea typeface="+mn-ea"/>
          <a:cs typeface="+mn-cs"/>
        </a:defRPr>
      </a:lvl5pPr>
      <a:lvl6pPr marL="2285853" algn="l" defTabSz="914342" rtl="0" eaLnBrk="1" latinLnBrk="0" hangingPunct="1">
        <a:defRPr sz="1800" kern="1200">
          <a:solidFill>
            <a:schemeClr val="tx1"/>
          </a:solidFill>
          <a:latin typeface="+mn-lt"/>
          <a:ea typeface="+mn-ea"/>
          <a:cs typeface="+mn-cs"/>
        </a:defRPr>
      </a:lvl6pPr>
      <a:lvl7pPr marL="2743024" algn="l" defTabSz="914342" rtl="0" eaLnBrk="1" latinLnBrk="0" hangingPunct="1">
        <a:defRPr sz="1800" kern="1200">
          <a:solidFill>
            <a:schemeClr val="tx1"/>
          </a:solidFill>
          <a:latin typeface="+mn-lt"/>
          <a:ea typeface="+mn-ea"/>
          <a:cs typeface="+mn-cs"/>
        </a:defRPr>
      </a:lvl7pPr>
      <a:lvl8pPr marL="3200195" algn="l" defTabSz="914342" rtl="0" eaLnBrk="1" latinLnBrk="0" hangingPunct="1">
        <a:defRPr sz="1800" kern="1200">
          <a:solidFill>
            <a:schemeClr val="tx1"/>
          </a:solidFill>
          <a:latin typeface="+mn-lt"/>
          <a:ea typeface="+mn-ea"/>
          <a:cs typeface="+mn-cs"/>
        </a:defRPr>
      </a:lvl8pPr>
      <a:lvl9pPr marL="3657366" algn="l" defTabSz="91434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Slika 4"/>
          <p:cNvPicPr>
            <a:picLocks noChangeAspect="1"/>
          </p:cNvPicPr>
          <p:nvPr/>
        </p:nvPicPr>
        <p:blipFill rotWithShape="1">
          <a:blip r:embed="rId12" cstate="print">
            <a:extLst>
              <a:ext uri="{28A0092B-C50C-407E-A947-70E740481C1C}">
                <a14:useLocalDpi xmlns:a14="http://schemas.microsoft.com/office/drawing/2010/main" val="0"/>
              </a:ext>
            </a:extLst>
          </a:blip>
          <a:srcRect l="13900" t="8722" r="10811"/>
          <a:stretch/>
        </p:blipFill>
        <p:spPr>
          <a:xfrm>
            <a:off x="4523148" y="4308332"/>
            <a:ext cx="4661647" cy="2557473"/>
          </a:xfrm>
          <a:prstGeom prst="rect">
            <a:avLst/>
          </a:prstGeom>
        </p:spPr>
      </p:pic>
      <p:sp>
        <p:nvSpPr>
          <p:cNvPr id="2" name="Ograda naslova 1"/>
          <p:cNvSpPr>
            <a:spLocks noGrp="1"/>
          </p:cNvSpPr>
          <p:nvPr>
            <p:ph type="title"/>
          </p:nvPr>
        </p:nvSpPr>
        <p:spPr>
          <a:xfrm>
            <a:off x="457200" y="274638"/>
            <a:ext cx="8229600" cy="1143000"/>
          </a:xfrm>
          <a:prstGeom prst="rect">
            <a:avLst/>
          </a:prstGeom>
          <a:ln>
            <a:noFill/>
          </a:ln>
        </p:spPr>
        <p:txBody>
          <a:bodyPr vert="horz" lIns="91423" tIns="45712" rIns="91423" bIns="45712" rtlCol="0" anchor="ctr">
            <a:normAutofit/>
          </a:bodyPr>
          <a:lstStyle/>
          <a:p>
            <a:r>
              <a:rPr lang="sl-SI" dirty="0"/>
              <a:t>Uredite slog naslova matrice</a:t>
            </a:r>
          </a:p>
        </p:txBody>
      </p:sp>
      <p:sp>
        <p:nvSpPr>
          <p:cNvPr id="3" name="Ograda besedila 2"/>
          <p:cNvSpPr>
            <a:spLocks noGrp="1"/>
          </p:cNvSpPr>
          <p:nvPr>
            <p:ph type="body" idx="1"/>
          </p:nvPr>
        </p:nvSpPr>
        <p:spPr>
          <a:xfrm>
            <a:off x="457200" y="1600201"/>
            <a:ext cx="8229600" cy="4525963"/>
          </a:xfrm>
          <a:prstGeom prst="rect">
            <a:avLst/>
          </a:prstGeom>
        </p:spPr>
        <p:txBody>
          <a:bodyPr vert="horz" lIns="91423" tIns="45712" rIns="91423" bIns="45712" rtlCol="0">
            <a:normAutofit/>
          </a:bodyPr>
          <a:lstStyle/>
          <a:p>
            <a:pPr eaLnBrk="1" hangingPunct="1">
              <a:lnSpc>
                <a:spcPct val="150000"/>
              </a:lnSpc>
              <a:buClr>
                <a:srgbClr val="2C4B9E"/>
              </a:buClr>
              <a:buSzPct val="100000"/>
              <a:buBlip>
                <a:blip r:embed="rId13"/>
              </a:buBlip>
            </a:pPr>
            <a:r>
              <a:rPr lang="sl-SI" altLang="pl-PL" sz="1500" dirty="0" err="1">
                <a:solidFill>
                  <a:srgbClr val="414141"/>
                </a:solidFill>
                <a:latin typeface="Work Sans Light" panose="00000400000000000000" pitchFamily="2" charset="-18"/>
              </a:rPr>
              <a:t>Text</a:t>
            </a:r>
            <a:r>
              <a:rPr lang="sl-SI" altLang="pl-PL" sz="1500" dirty="0">
                <a:solidFill>
                  <a:srgbClr val="414141"/>
                </a:solidFill>
                <a:latin typeface="Work Sans Light" panose="00000400000000000000" pitchFamily="2" charset="-18"/>
              </a:rPr>
              <a:t> </a:t>
            </a:r>
            <a:r>
              <a:rPr lang="sl-SI" altLang="pl-PL" sz="1500" dirty="0" err="1">
                <a:solidFill>
                  <a:srgbClr val="414141"/>
                </a:solidFill>
                <a:latin typeface="Work Sans Light" panose="00000400000000000000" pitchFamily="2" charset="-18"/>
              </a:rPr>
              <a:t>lorem</a:t>
            </a:r>
            <a:r>
              <a:rPr lang="sl-SI" altLang="pl-PL" sz="1500" dirty="0">
                <a:solidFill>
                  <a:srgbClr val="414141"/>
                </a:solidFill>
                <a:latin typeface="Work Sans Light" panose="00000400000000000000" pitchFamily="2" charset="-18"/>
              </a:rPr>
              <a:t> </a:t>
            </a:r>
            <a:r>
              <a:rPr lang="sl-SI" altLang="pl-PL" sz="1500" dirty="0" err="1">
                <a:solidFill>
                  <a:srgbClr val="414141"/>
                </a:solidFill>
                <a:latin typeface="Work Sans Light" panose="00000400000000000000" pitchFamily="2" charset="-18"/>
              </a:rPr>
              <a:t>ipsum</a:t>
            </a:r>
            <a:endParaRPr lang="sl-SI" altLang="pl-PL" sz="1500" dirty="0">
              <a:solidFill>
                <a:srgbClr val="414141"/>
              </a:solidFill>
              <a:latin typeface="Work Sans Light" panose="00000400000000000000" pitchFamily="2" charset="-18"/>
            </a:endParaRPr>
          </a:p>
        </p:txBody>
      </p:sp>
      <p:grpSp>
        <p:nvGrpSpPr>
          <p:cNvPr id="8" name="Skupina 7"/>
          <p:cNvGrpSpPr/>
          <p:nvPr/>
        </p:nvGrpSpPr>
        <p:grpSpPr>
          <a:xfrm>
            <a:off x="5151186" y="6428086"/>
            <a:ext cx="4033609" cy="429914"/>
            <a:chOff x="8472371" y="6257653"/>
            <a:chExt cx="3558756" cy="376237"/>
          </a:xfrm>
        </p:grpSpPr>
        <p:pic>
          <p:nvPicPr>
            <p:cNvPr id="9" name="Picture 8"/>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472371" y="6257653"/>
              <a:ext cx="628765" cy="295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2"/>
            <p:cNvSpPr txBox="1">
              <a:spLocks/>
            </p:cNvSpPr>
            <p:nvPr/>
          </p:nvSpPr>
          <p:spPr bwMode="auto">
            <a:xfrm>
              <a:off x="9101133" y="6257653"/>
              <a:ext cx="2929994"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ts val="840"/>
                </a:lnSpc>
                <a:spcBef>
                  <a:spcPts val="0"/>
                </a:spcBef>
                <a:buNone/>
              </a:pPr>
              <a:r>
                <a:rPr lang="sl-SI" altLang="pl-PL" sz="800" dirty="0">
                  <a:solidFill>
                    <a:srgbClr val="2C4B9E"/>
                  </a:solidFill>
                  <a:latin typeface="Work Sans Medium" panose="00000600000000000000" pitchFamily="2" charset="-18"/>
                </a:rPr>
                <a:t>Zavod za </a:t>
              </a:r>
              <a:r>
                <a:rPr lang="sl-SI" altLang="pl-PL" sz="800" b="1" dirty="0">
                  <a:solidFill>
                    <a:srgbClr val="2C4B9E"/>
                  </a:solidFill>
                  <a:latin typeface="Work Sans Medium" panose="00000600000000000000" pitchFamily="2" charset="-18"/>
                </a:rPr>
                <a:t>pokojninsko in invalidsko </a:t>
              </a:r>
              <a:r>
                <a:rPr lang="sl-SI" altLang="pl-PL" sz="800" dirty="0">
                  <a:solidFill>
                    <a:srgbClr val="2C4B9E"/>
                  </a:solidFill>
                  <a:latin typeface="Work Sans Medium" panose="00000600000000000000" pitchFamily="2" charset="-18"/>
                </a:rPr>
                <a:t>zavarovanje Slovenije </a:t>
              </a:r>
            </a:p>
            <a:p>
              <a:pPr eaLnBrk="1" hangingPunct="1">
                <a:lnSpc>
                  <a:spcPts val="840"/>
                </a:lnSpc>
                <a:spcBef>
                  <a:spcPts val="0"/>
                </a:spcBef>
                <a:buNone/>
              </a:pPr>
              <a:r>
                <a:rPr lang="en-US" altLang="pl-PL" sz="800" b="1" dirty="0">
                  <a:solidFill>
                    <a:srgbClr val="2C4B9E"/>
                  </a:solidFill>
                  <a:latin typeface="Work Sans Light" panose="00000400000000000000" pitchFamily="2" charset="-18"/>
                </a:rPr>
                <a:t>Pension and Disability </a:t>
              </a:r>
              <a:r>
                <a:rPr lang="en-US" altLang="pl-PL" sz="800" dirty="0">
                  <a:solidFill>
                    <a:srgbClr val="2C4B9E"/>
                  </a:solidFill>
                  <a:latin typeface="Work Sans Light" panose="00000400000000000000" pitchFamily="2" charset="-18"/>
                </a:rPr>
                <a:t>Insurance Institute of Slovenia</a:t>
              </a:r>
              <a:endParaRPr lang="pl-PL" altLang="pl-PL" sz="800" dirty="0">
                <a:solidFill>
                  <a:srgbClr val="2C4B9E"/>
                </a:solidFill>
                <a:latin typeface="Work Sans Light" panose="00000400000000000000" pitchFamily="2" charset="-18"/>
              </a:endParaRPr>
            </a:p>
            <a:p>
              <a:pPr eaLnBrk="1" hangingPunct="1">
                <a:buFont typeface="Arial" panose="020B0604020202020204" pitchFamily="34" charset="0"/>
                <a:buNone/>
              </a:pPr>
              <a:endParaRPr lang="pl-PL" altLang="pl-PL" sz="700" dirty="0">
                <a:solidFill>
                  <a:srgbClr val="2C4B9E"/>
                </a:solidFill>
                <a:latin typeface="Work Sans Light" panose="00000400000000000000" pitchFamily="2" charset="-18"/>
              </a:endParaRPr>
            </a:p>
          </p:txBody>
        </p:sp>
      </p:grpSp>
    </p:spTree>
    <p:extLst>
      <p:ext uri="{BB962C8B-B14F-4D97-AF65-F5344CB8AC3E}">
        <p14:creationId xmlns:p14="http://schemas.microsoft.com/office/powerpoint/2010/main" val="1814212144"/>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Lst>
  <p:hf hdr="0" ftr="0" dt="0"/>
  <p:txStyles>
    <p:titleStyle>
      <a:lvl1pPr algn="l" defTabSz="914342" rtl="0" eaLnBrk="1" latinLnBrk="0" hangingPunct="1">
        <a:spcBef>
          <a:spcPct val="0"/>
        </a:spcBef>
        <a:buNone/>
        <a:defRPr sz="4200" kern="1200">
          <a:solidFill>
            <a:srgbClr val="2C4B9E"/>
          </a:solidFill>
          <a:latin typeface="Work Sans ExtraBold" panose="00000900000000000000" pitchFamily="2" charset="-18"/>
          <a:ea typeface="+mj-ea"/>
          <a:cs typeface="+mj-cs"/>
        </a:defRPr>
      </a:lvl1pPr>
    </p:titleStyle>
    <p:bodyStyle>
      <a:lvl1pPr marL="342878" indent="-342878" algn="l" defTabSz="914342" rtl="0" eaLnBrk="1" latinLnBrk="0" hangingPunct="1">
        <a:lnSpc>
          <a:spcPct val="150000"/>
        </a:lnSpc>
        <a:spcBef>
          <a:spcPct val="20000"/>
        </a:spcBef>
        <a:buClr>
          <a:srgbClr val="2C4B9E"/>
        </a:buClr>
        <a:buSzPct val="100000"/>
        <a:buFont typeface="Arial" panose="020B0604020202020204" pitchFamily="34" charset="0"/>
        <a:buBlip>
          <a:blip r:embed="rId13"/>
        </a:buBlip>
        <a:defRPr sz="1600" b="1" kern="1200">
          <a:solidFill>
            <a:schemeClr val="tx1"/>
          </a:solidFill>
          <a:latin typeface="Work Sans ExtraBold" panose="00000900000000000000" pitchFamily="2" charset="-18"/>
          <a:ea typeface="+mn-ea"/>
          <a:cs typeface="+mn-cs"/>
        </a:defRPr>
      </a:lvl1pPr>
      <a:lvl2pPr marL="742903" indent="-285732" algn="l" defTabSz="914342" rtl="0" eaLnBrk="1" latinLnBrk="0" hangingPunct="1">
        <a:spcBef>
          <a:spcPct val="20000"/>
        </a:spcBef>
        <a:buFont typeface="Arial" panose="020B0604020202020204" pitchFamily="34" charset="0"/>
        <a:buChar char="–"/>
        <a:defRPr sz="2800" kern="1200">
          <a:solidFill>
            <a:schemeClr val="tx1"/>
          </a:solidFill>
          <a:latin typeface="Work Sans Light" panose="00000400000000000000" pitchFamily="2" charset="-18"/>
          <a:ea typeface="+mn-ea"/>
          <a:cs typeface="+mn-cs"/>
        </a:defRPr>
      </a:lvl2pPr>
      <a:lvl3pPr marL="1142927" indent="-228585" algn="l" defTabSz="914342" rtl="0" eaLnBrk="1" latinLnBrk="0" hangingPunct="1">
        <a:spcBef>
          <a:spcPct val="20000"/>
        </a:spcBef>
        <a:buFont typeface="Arial" panose="020B0604020202020204" pitchFamily="34" charset="0"/>
        <a:buChar char="•"/>
        <a:defRPr sz="2400" kern="1200">
          <a:solidFill>
            <a:schemeClr val="tx1"/>
          </a:solidFill>
          <a:latin typeface="Work Sans Light" panose="00000400000000000000" pitchFamily="2" charset="-18"/>
          <a:ea typeface="+mn-ea"/>
          <a:cs typeface="+mn-cs"/>
        </a:defRPr>
      </a:lvl3pPr>
      <a:lvl4pPr marL="1600098" indent="-228585" algn="l" defTabSz="914342" rtl="0" eaLnBrk="1" latinLnBrk="0" hangingPunct="1">
        <a:spcBef>
          <a:spcPct val="20000"/>
        </a:spcBef>
        <a:buFont typeface="Arial" panose="020B0604020202020204" pitchFamily="34" charset="0"/>
        <a:buChar char="–"/>
        <a:defRPr sz="2000" kern="1200">
          <a:solidFill>
            <a:schemeClr val="tx1"/>
          </a:solidFill>
          <a:latin typeface="Work Sans Light" panose="00000400000000000000" pitchFamily="2" charset="-18"/>
          <a:ea typeface="+mn-ea"/>
          <a:cs typeface="+mn-cs"/>
        </a:defRPr>
      </a:lvl4pPr>
      <a:lvl5pPr marL="2057268" indent="-228585" algn="l" defTabSz="914342" rtl="0" eaLnBrk="1" latinLnBrk="0" hangingPunct="1">
        <a:spcBef>
          <a:spcPct val="20000"/>
        </a:spcBef>
        <a:buFont typeface="Arial" panose="020B0604020202020204" pitchFamily="34" charset="0"/>
        <a:buChar char="»"/>
        <a:defRPr sz="2000" kern="1200">
          <a:solidFill>
            <a:schemeClr val="tx1"/>
          </a:solidFill>
          <a:latin typeface="Work Sans Light" panose="00000400000000000000" pitchFamily="2" charset="-18"/>
          <a:ea typeface="+mn-ea"/>
          <a:cs typeface="+mn-cs"/>
        </a:defRPr>
      </a:lvl5pPr>
      <a:lvl6pPr marL="2514439" indent="-228585" algn="l" defTabSz="91434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10" indent="-228585" algn="l" defTabSz="91434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81" indent="-228585" algn="l" defTabSz="91434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951" indent="-228585" algn="l" defTabSz="91434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l-SI"/>
      </a:defPPr>
      <a:lvl1pPr marL="0" algn="l" defTabSz="914342" rtl="0" eaLnBrk="1" latinLnBrk="0" hangingPunct="1">
        <a:defRPr sz="1800" kern="1200">
          <a:solidFill>
            <a:schemeClr val="tx1"/>
          </a:solidFill>
          <a:latin typeface="+mn-lt"/>
          <a:ea typeface="+mn-ea"/>
          <a:cs typeface="+mn-cs"/>
        </a:defRPr>
      </a:lvl1pPr>
      <a:lvl2pPr marL="457171" algn="l" defTabSz="914342" rtl="0" eaLnBrk="1" latinLnBrk="0" hangingPunct="1">
        <a:defRPr sz="1800" kern="1200">
          <a:solidFill>
            <a:schemeClr val="tx1"/>
          </a:solidFill>
          <a:latin typeface="+mn-lt"/>
          <a:ea typeface="+mn-ea"/>
          <a:cs typeface="+mn-cs"/>
        </a:defRPr>
      </a:lvl2pPr>
      <a:lvl3pPr marL="914342" algn="l" defTabSz="914342" rtl="0" eaLnBrk="1" latinLnBrk="0" hangingPunct="1">
        <a:defRPr sz="1800" kern="1200">
          <a:solidFill>
            <a:schemeClr val="tx1"/>
          </a:solidFill>
          <a:latin typeface="+mn-lt"/>
          <a:ea typeface="+mn-ea"/>
          <a:cs typeface="+mn-cs"/>
        </a:defRPr>
      </a:lvl3pPr>
      <a:lvl4pPr marL="1371513" algn="l" defTabSz="914342" rtl="0" eaLnBrk="1" latinLnBrk="0" hangingPunct="1">
        <a:defRPr sz="1800" kern="1200">
          <a:solidFill>
            <a:schemeClr val="tx1"/>
          </a:solidFill>
          <a:latin typeface="+mn-lt"/>
          <a:ea typeface="+mn-ea"/>
          <a:cs typeface="+mn-cs"/>
        </a:defRPr>
      </a:lvl4pPr>
      <a:lvl5pPr marL="1828683" algn="l" defTabSz="914342" rtl="0" eaLnBrk="1" latinLnBrk="0" hangingPunct="1">
        <a:defRPr sz="1800" kern="1200">
          <a:solidFill>
            <a:schemeClr val="tx1"/>
          </a:solidFill>
          <a:latin typeface="+mn-lt"/>
          <a:ea typeface="+mn-ea"/>
          <a:cs typeface="+mn-cs"/>
        </a:defRPr>
      </a:lvl5pPr>
      <a:lvl6pPr marL="2285853" algn="l" defTabSz="914342" rtl="0" eaLnBrk="1" latinLnBrk="0" hangingPunct="1">
        <a:defRPr sz="1800" kern="1200">
          <a:solidFill>
            <a:schemeClr val="tx1"/>
          </a:solidFill>
          <a:latin typeface="+mn-lt"/>
          <a:ea typeface="+mn-ea"/>
          <a:cs typeface="+mn-cs"/>
        </a:defRPr>
      </a:lvl6pPr>
      <a:lvl7pPr marL="2743024" algn="l" defTabSz="914342" rtl="0" eaLnBrk="1" latinLnBrk="0" hangingPunct="1">
        <a:defRPr sz="1800" kern="1200">
          <a:solidFill>
            <a:schemeClr val="tx1"/>
          </a:solidFill>
          <a:latin typeface="+mn-lt"/>
          <a:ea typeface="+mn-ea"/>
          <a:cs typeface="+mn-cs"/>
        </a:defRPr>
      </a:lvl7pPr>
      <a:lvl8pPr marL="3200195" algn="l" defTabSz="914342" rtl="0" eaLnBrk="1" latinLnBrk="0" hangingPunct="1">
        <a:defRPr sz="1800" kern="1200">
          <a:solidFill>
            <a:schemeClr val="tx1"/>
          </a:solidFill>
          <a:latin typeface="+mn-lt"/>
          <a:ea typeface="+mn-ea"/>
          <a:cs typeface="+mn-cs"/>
        </a:defRPr>
      </a:lvl8pPr>
      <a:lvl9pPr marL="3657366" algn="l" defTabSz="91434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421468" y="1412776"/>
            <a:ext cx="8568952" cy="1512168"/>
          </a:xfrm>
        </p:spPr>
        <p:txBody>
          <a:bodyPr>
            <a:noAutofit/>
          </a:bodyPr>
          <a:lstStyle/>
          <a:p>
            <a:pPr algn="just"/>
            <a:r>
              <a:rPr lang="sl-SI" sz="3200" b="1" dirty="0">
                <a:latin typeface="Verdana" panose="020B0604030504040204" pitchFamily="34" charset="0"/>
                <a:ea typeface="Verdana" panose="020B0604030504040204" pitchFamily="34" charset="0"/>
                <a:cs typeface="Verdana" panose="020B0604030504040204" pitchFamily="34" charset="0"/>
              </a:rPr>
              <a:t>Projekt ZPZR z vidika ZPIZ</a:t>
            </a:r>
          </a:p>
        </p:txBody>
      </p:sp>
      <p:sp>
        <p:nvSpPr>
          <p:cNvPr id="3" name="Ograda besedila 2"/>
          <p:cNvSpPr>
            <a:spLocks noGrp="1"/>
          </p:cNvSpPr>
          <p:nvPr>
            <p:ph type="body" sz="quarter" idx="10"/>
          </p:nvPr>
        </p:nvSpPr>
        <p:spPr>
          <a:xfrm>
            <a:off x="611560" y="4653136"/>
            <a:ext cx="7200800" cy="1800200"/>
          </a:xfrm>
        </p:spPr>
        <p:txBody>
          <a:bodyPr/>
          <a:lstStyle/>
          <a:p>
            <a:pPr>
              <a:lnSpc>
                <a:spcPct val="100000"/>
              </a:lnSpc>
              <a:spcBef>
                <a:spcPts val="0"/>
              </a:spcBef>
              <a:defRPr/>
            </a:pPr>
            <a:r>
              <a:rPr lang="sl-SI" sz="1600" dirty="0">
                <a:solidFill>
                  <a:schemeClr val="accent3">
                    <a:lumMod val="75000"/>
                  </a:schemeClr>
                </a:solidFill>
                <a:latin typeface="Verdana" panose="020B0604030504040204" pitchFamily="34" charset="0"/>
                <a:ea typeface="Verdana" panose="020B0604030504040204" pitchFamily="34" charset="0"/>
                <a:cs typeface="Verdana" panose="020B0604030504040204" pitchFamily="34" charset="0"/>
              </a:rPr>
              <a:t>Lidija ŠUBELJ</a:t>
            </a:r>
          </a:p>
          <a:p>
            <a:pPr>
              <a:lnSpc>
                <a:spcPct val="100000"/>
              </a:lnSpc>
              <a:spcBef>
                <a:spcPts val="0"/>
              </a:spcBef>
              <a:defRPr/>
            </a:pPr>
            <a:r>
              <a:rPr lang="sl-SI" sz="1600" dirty="0">
                <a:solidFill>
                  <a:schemeClr val="accent3">
                    <a:lumMod val="75000"/>
                  </a:schemeClr>
                </a:solidFill>
                <a:latin typeface="Verdana" panose="020B0604030504040204" pitchFamily="34" charset="0"/>
                <a:ea typeface="Verdana" panose="020B0604030504040204" pitchFamily="34" charset="0"/>
                <a:cs typeface="Verdana" panose="020B0604030504040204" pitchFamily="34" charset="0"/>
              </a:rPr>
              <a:t>direktorica Sektorja za izvedenstvo</a:t>
            </a:r>
          </a:p>
          <a:p>
            <a:pPr>
              <a:spcBef>
                <a:spcPts val="0"/>
              </a:spcBef>
              <a:defRPr/>
            </a:pPr>
            <a:r>
              <a:rPr lang="sl-SI" sz="1600" dirty="0">
                <a:solidFill>
                  <a:schemeClr val="accent3">
                    <a:lumMod val="75000"/>
                  </a:schemeClr>
                </a:solidFill>
                <a:latin typeface="Verdana" panose="020B0604030504040204" pitchFamily="34" charset="0"/>
                <a:ea typeface="Verdana" panose="020B0604030504040204" pitchFamily="34" charset="0"/>
                <a:cs typeface="Verdana" panose="020B0604030504040204" pitchFamily="34" charset="0"/>
              </a:rPr>
              <a:t>Ljubljana, 24. 11. 2022</a:t>
            </a:r>
          </a:p>
          <a:p>
            <a:endParaRPr lang="sl-SI"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457200" y="260649"/>
            <a:ext cx="8229600" cy="5865516"/>
          </a:xfrm>
        </p:spPr>
        <p:txBody>
          <a:bodyPr/>
          <a:lstStyle/>
          <a:p>
            <a:pPr algn="just"/>
            <a:r>
              <a:rPr lang="sl-SI" dirty="0"/>
              <a:t>ZPIZ je v poročilih obravnav zavarovancev </a:t>
            </a:r>
            <a:r>
              <a:rPr lang="sl-SI" dirty="0">
                <a:solidFill>
                  <a:schemeClr val="accent1"/>
                </a:solidFill>
              </a:rPr>
              <a:t>pogrešal »končni cilj« obravnave zavarovanca</a:t>
            </a:r>
            <a:r>
              <a:rPr lang="sl-SI" dirty="0"/>
              <a:t>. V skladu z veljavno zakonodajo ZPIZ, ZZZS in ZVZD-1 so se v večini primerov le nakazale možnosti rešitve, </a:t>
            </a:r>
            <a:r>
              <a:rPr lang="sl-SI" dirty="0">
                <a:solidFill>
                  <a:schemeClr val="accent1"/>
                </a:solidFill>
              </a:rPr>
              <a:t>ni pa bilo izdelanega  končnega stališča, kaj točno naj bi zavarovanec po zaključeni obravnavi delal in kaj naj bi s socialnega vidika to zanj pomenilo. </a:t>
            </a:r>
            <a:r>
              <a:rPr lang="sl-SI" dirty="0"/>
              <a:t>ZPIZ meni, da bi v primerih, ko je bila ugotovljena spremenjena delovna zmožnost in s tem podlaga za invalidnost, o posledicah tega moral biti seznanjen zavarovanec. </a:t>
            </a:r>
          </a:p>
          <a:p>
            <a:pPr algn="just"/>
            <a:r>
              <a:rPr lang="sl-SI" dirty="0">
                <a:solidFill>
                  <a:schemeClr val="accent6">
                    <a:lumMod val="50000"/>
                  </a:schemeClr>
                </a:solidFill>
              </a:rPr>
              <a:t>ZPIZ je od začetka projekta ZPZR izpostavljal predpisano zakonodajo s svojega področja (ZPIZ-2), ki, glede poklicne rehabilitacije natančno določa oblike in vsebine poklicne rehabilitacije. Zaključni predlogi obravnav zavarovancev v projektu ZPZR so bili nekajkrat v neskladju</a:t>
            </a:r>
            <a:r>
              <a:rPr lang="sl-SI" dirty="0"/>
              <a:t> s tem. ZPIZ je zato, tekom izvajanja projekta, opozoril na te neskladnosti in predlagal, da se v zaključke navedejo možnosti sprememb glede izvajanja poklicne rehabilitacije po ZPIZ-2.</a:t>
            </a:r>
          </a:p>
          <a:p>
            <a:endParaRPr lang="sl-SI" dirty="0"/>
          </a:p>
        </p:txBody>
      </p:sp>
    </p:spTree>
    <p:extLst>
      <p:ext uri="{BB962C8B-B14F-4D97-AF65-F5344CB8AC3E}">
        <p14:creationId xmlns:p14="http://schemas.microsoft.com/office/powerpoint/2010/main" val="722095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395536" y="260648"/>
            <a:ext cx="8229600" cy="5688632"/>
          </a:xfrm>
        </p:spPr>
        <p:txBody>
          <a:bodyPr>
            <a:normAutofit fontScale="92500"/>
          </a:bodyPr>
          <a:lstStyle/>
          <a:p>
            <a:pPr algn="just"/>
            <a:r>
              <a:rPr lang="sl-SI" dirty="0"/>
              <a:t>ZPIZ je v zaključni obravnavi posameznega zavarovanca, ki je potekala med izvajalcem projekta, imenovanim zdravnikom ZZZS in predsednikom ZPIZ, izpostavil obveznost ZPIZ, da morajo biti tudi v primeru predlagane ocene preostale delovne zmožnosti oz. invalidnosti za zavarovance iz projekta ZPIZ  izpolnjeni enaki postopki kot za vse ostale zavarovance. </a:t>
            </a:r>
            <a:r>
              <a:rPr lang="sl-SI" dirty="0">
                <a:solidFill>
                  <a:schemeClr val="accent6">
                    <a:lumMod val="50000"/>
                  </a:schemeClr>
                </a:solidFill>
              </a:rPr>
              <a:t>V praksi je to povzročilo nelagodje med zavarovanci in delodajalci, saj s strani projekta niso bili seznanjeni z vsemi postopki.</a:t>
            </a:r>
            <a:r>
              <a:rPr lang="sl-SI" dirty="0"/>
              <a:t> S strani ZPIZ  je bila omogočena le hitrejša časovna obravnava</a:t>
            </a:r>
          </a:p>
          <a:p>
            <a:pPr algn="just"/>
            <a:r>
              <a:rPr lang="sl-SI" dirty="0"/>
              <a:t>ZPIZ je sam opazil </a:t>
            </a:r>
            <a:r>
              <a:rPr lang="sl-SI" dirty="0">
                <a:solidFill>
                  <a:schemeClr val="accent1"/>
                </a:solidFill>
              </a:rPr>
              <a:t>neracionalnost pri obravnavi oseb glede predvidene poklicne rehabilitacije.</a:t>
            </a:r>
            <a:r>
              <a:rPr lang="sl-SI" dirty="0"/>
              <a:t> Timska ekipa izvajalca zaposlitvene rehabilitacije je npr. predlagala poklicno rehabilitacijo v eni od oblik po </a:t>
            </a:r>
            <a:r>
              <a:rPr lang="sl-SI" dirty="0" smtClean="0"/>
              <a:t>ZPIZ-2, </a:t>
            </a:r>
            <a:r>
              <a:rPr lang="sl-SI" dirty="0"/>
              <a:t>vključno z razgovorom z delodajalcem, nato pa oddala poročilo le za potrebe projekta. V kolikor bi dodala še dokumente, ki so potrebni za poklicno rehabilitacijo po ZPIZ-2 (npr. predračuni, programi izobraževanja ali usposabljanja…) bi se lahko obravnava stanja zavarovanca zaključila bistveno hitreje kot sicer (ko je potrebna ponovna obravnava pri izvajalcu zaposlitvene rehabilitacije zaradi pridobivanja administrativnih dokumentov)</a:t>
            </a:r>
          </a:p>
          <a:p>
            <a:endParaRPr lang="sl-SI" dirty="0"/>
          </a:p>
        </p:txBody>
      </p:sp>
    </p:spTree>
    <p:extLst>
      <p:ext uri="{BB962C8B-B14F-4D97-AF65-F5344CB8AC3E}">
        <p14:creationId xmlns:p14="http://schemas.microsoft.com/office/powerpoint/2010/main" val="3264681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457200" y="188641"/>
            <a:ext cx="8229600" cy="5937524"/>
          </a:xfrm>
        </p:spPr>
        <p:txBody>
          <a:bodyPr>
            <a:normAutofit fontScale="92500"/>
          </a:bodyPr>
          <a:lstStyle/>
          <a:p>
            <a:pPr algn="just"/>
            <a:r>
              <a:rPr lang="sl-SI" dirty="0"/>
              <a:t>ZPIZ je s sodelovanjem v </a:t>
            </a:r>
            <a:r>
              <a:rPr lang="sl-SI" dirty="0">
                <a:solidFill>
                  <a:srgbClr val="C00000"/>
                </a:solidFill>
              </a:rPr>
              <a:t>projektu zadovoljen ker se je izpostavilo področje </a:t>
            </a:r>
            <a:r>
              <a:rPr lang="sl-SI" dirty="0" smtClean="0">
                <a:solidFill>
                  <a:srgbClr val="C00000"/>
                </a:solidFill>
              </a:rPr>
              <a:t>povezovanja </a:t>
            </a:r>
            <a:r>
              <a:rPr lang="sl-SI" dirty="0">
                <a:solidFill>
                  <a:srgbClr val="C00000"/>
                </a:solidFill>
              </a:rPr>
              <a:t>odločanja o začasni nezmožnosti za delo in trajno omejeni zmožnosti za delo.</a:t>
            </a:r>
            <a:r>
              <a:rPr lang="sl-SI" dirty="0">
                <a:solidFill>
                  <a:schemeClr val="accent1"/>
                </a:solidFill>
              </a:rPr>
              <a:t> </a:t>
            </a:r>
            <a:r>
              <a:rPr lang="sl-SI" dirty="0"/>
              <a:t>Postopki na teh področjih sedaj potekajo nepovezano. </a:t>
            </a:r>
            <a:r>
              <a:rPr lang="sl-SI" dirty="0">
                <a:solidFill>
                  <a:schemeClr val="accent6">
                    <a:lumMod val="50000"/>
                  </a:schemeClr>
                </a:solidFill>
              </a:rPr>
              <a:t>Povezovanje predstavlja eno od prvih oprijemljivih aktivnosti v smeri usklajene obravnave zavarovancev z vidika začasne in trajne nezmožnosti za določeno delo.</a:t>
            </a:r>
          </a:p>
          <a:p>
            <a:pPr algn="just"/>
            <a:r>
              <a:rPr lang="sl-SI" dirty="0"/>
              <a:t>Pri oblikovanju končnega predloga usmeritve zavarovanca z vidika bodočega dela, </a:t>
            </a:r>
            <a:r>
              <a:rPr lang="sl-SI" dirty="0">
                <a:solidFill>
                  <a:schemeClr val="accent1"/>
                </a:solidFill>
              </a:rPr>
              <a:t>so bile ugotovljene potrebe po spremembah predpisov s področja zdravstvenega in invalidskega zavarovanja, kakor tudi potreba po večji vlogi izvajalcev medicine</a:t>
            </a:r>
            <a:r>
              <a:rPr lang="sl-SI" dirty="0"/>
              <a:t> </a:t>
            </a:r>
            <a:r>
              <a:rPr lang="sl-SI" dirty="0">
                <a:solidFill>
                  <a:schemeClr val="accent1"/>
                </a:solidFill>
              </a:rPr>
              <a:t>dela</a:t>
            </a:r>
            <a:r>
              <a:rPr lang="sl-SI" dirty="0"/>
              <a:t> pri ocenjevanju začasne nezmožnosti za delo in preostale delovne zmožnosti  </a:t>
            </a:r>
          </a:p>
          <a:p>
            <a:pPr algn="just"/>
            <a:r>
              <a:rPr lang="sl-SI" dirty="0">
                <a:solidFill>
                  <a:schemeClr val="accent6">
                    <a:lumMod val="50000"/>
                  </a:schemeClr>
                </a:solidFill>
              </a:rPr>
              <a:t>ZPIZ pričakuje, da bodo rezultati projekta nakazali možne rešitve povezovanja izvedenstva s področja začasne zadržanosti od dela z izvedenstvom s področja invalidnosti in nakazali potrebne spremembe  na teh področjih</a:t>
            </a:r>
            <a:r>
              <a:rPr lang="sl-SI" dirty="0"/>
              <a:t>. Cilj je čimprejšnje vračanje na delo v skladu s preostalo delovno zmožnostjo s pomočjo ureditve ustrezne oblike poklicne rehabilitacije, ki mora biti širše zastavljena, kot jo sedaj opredeljuje ZPIZ-2.   </a:t>
            </a:r>
          </a:p>
          <a:p>
            <a:pPr marL="0" indent="0">
              <a:buNone/>
            </a:pPr>
            <a:endParaRPr lang="sl-SI" dirty="0"/>
          </a:p>
        </p:txBody>
      </p:sp>
    </p:spTree>
    <p:extLst>
      <p:ext uri="{BB962C8B-B14F-4D97-AF65-F5344CB8AC3E}">
        <p14:creationId xmlns:p14="http://schemas.microsoft.com/office/powerpoint/2010/main" val="3271953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dirty="0"/>
              <a:t>Pravica do poklicne rehabilitacije</a:t>
            </a:r>
          </a:p>
        </p:txBody>
      </p:sp>
      <p:sp>
        <p:nvSpPr>
          <p:cNvPr id="3" name="Označba mesta vsebine 2"/>
          <p:cNvSpPr>
            <a:spLocks noGrp="1"/>
          </p:cNvSpPr>
          <p:nvPr>
            <p:ph idx="1"/>
          </p:nvPr>
        </p:nvSpPr>
        <p:spPr>
          <a:xfrm>
            <a:off x="454042" y="1628800"/>
            <a:ext cx="8229600" cy="4208981"/>
          </a:xfrm>
        </p:spPr>
        <p:txBody>
          <a:bodyPr>
            <a:normAutofit lnSpcReduction="10000"/>
          </a:bodyPr>
          <a:lstStyle/>
          <a:p>
            <a:pPr marL="0" indent="0">
              <a:buNone/>
            </a:pPr>
            <a:r>
              <a:rPr lang="sl-SI" sz="1600" dirty="0">
                <a:solidFill>
                  <a:schemeClr val="accent1"/>
                </a:solidFill>
                <a:latin typeface="Work Sans ExtraBold" panose="00000900000000000000" pitchFamily="2" charset="-18"/>
              </a:rPr>
              <a:t>Poglavitni namen </a:t>
            </a:r>
            <a:r>
              <a:rPr lang="sl-SI" sz="1600" dirty="0">
                <a:latin typeface="Work Sans ExtraBold" panose="00000900000000000000" pitchFamily="2" charset="-18"/>
              </a:rPr>
              <a:t>poklicne rehabilitacije sta njena preventivna in povrnitvena funkcija, ki zagotavljata pravočasen odziv na ugotovljeno invalidnost  s ciljem, da pri zavarovancu ne bi prišlo do popolne izgube delovne zmožnosti in sicer na način, da se odpravijo oz. ublažijo posledice nastale zmanjšane delovne zmožnosti.</a:t>
            </a:r>
          </a:p>
          <a:p>
            <a:pPr marL="0" indent="0">
              <a:buNone/>
            </a:pPr>
            <a:r>
              <a:rPr lang="sl-SI" sz="1600" dirty="0">
                <a:solidFill>
                  <a:schemeClr val="accent1"/>
                </a:solidFill>
                <a:latin typeface="Work Sans ExtraBold" panose="00000900000000000000" pitchFamily="2" charset="-18"/>
              </a:rPr>
              <a:t>Poklicna rehabilitacija je celosten proces</a:t>
            </a:r>
            <a:r>
              <a:rPr lang="sl-SI" sz="1600" dirty="0">
                <a:latin typeface="Work Sans ExtraBold" panose="00000900000000000000" pitchFamily="2" charset="-18"/>
              </a:rPr>
              <a:t>, v katerem se zavarovanca (delovnega invalida) strokovno, fizično in psihosocialno usposobi:</a:t>
            </a:r>
          </a:p>
          <a:p>
            <a:r>
              <a:rPr lang="sl-SI" sz="1600" dirty="0">
                <a:latin typeface="Work Sans ExtraBold" panose="00000900000000000000" pitchFamily="2" charset="-18"/>
              </a:rPr>
              <a:t>za drug poklic ali delo, tako da se lahko ustrezno zaposli in ponovno vključi v delovno okolje</a:t>
            </a:r>
          </a:p>
          <a:p>
            <a:r>
              <a:rPr lang="sl-SI" sz="1600" dirty="0">
                <a:latin typeface="Work Sans ExtraBold" panose="00000900000000000000" pitchFamily="2" charset="-18"/>
              </a:rPr>
              <a:t>za opravljanje istega poklica ali dela, tako da se mu prilagodi delovno mesto z ustreznimi tehničnimi pripomočki.</a:t>
            </a:r>
          </a:p>
        </p:txBody>
      </p:sp>
    </p:spTree>
    <p:extLst>
      <p:ext uri="{BB962C8B-B14F-4D97-AF65-F5344CB8AC3E}">
        <p14:creationId xmlns:p14="http://schemas.microsoft.com/office/powerpoint/2010/main" val="147550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2400" dirty="0"/>
              <a:t>Ali je temeljna pravica? V teoriji in praksi?</a:t>
            </a:r>
          </a:p>
        </p:txBody>
      </p:sp>
      <p:sp>
        <p:nvSpPr>
          <p:cNvPr id="3" name="Označba mesta vsebine 2"/>
          <p:cNvSpPr>
            <a:spLocks noGrp="1"/>
          </p:cNvSpPr>
          <p:nvPr>
            <p:ph idx="1"/>
          </p:nvPr>
        </p:nvSpPr>
        <p:spPr/>
        <p:txBody>
          <a:bodyPr>
            <a:normAutofit fontScale="92500"/>
          </a:bodyPr>
          <a:lstStyle/>
          <a:p>
            <a:r>
              <a:rPr lang="sl-SI" dirty="0"/>
              <a:t>V praksi bi morala zaživeti kot temeljna pravica iz invalidskega zavarovanja, kar je bil osnovni namen že v ZPIZ-1, ZPIZ-2</a:t>
            </a:r>
          </a:p>
          <a:p>
            <a:r>
              <a:rPr lang="sl-SI" dirty="0"/>
              <a:t>Predstavljena kot temeljni ukrep invalidskega zavarovanja v Beli knjigi o pokojninah (2016) in Usklajenih izhodiščih za prenovo PIZ (2017)</a:t>
            </a:r>
          </a:p>
          <a:p>
            <a:r>
              <a:rPr lang="sl-SI" dirty="0"/>
              <a:t>Morala bi imeti prednost pred drugimi pravicami iz invalidskega zavarovanja, na voljo zavarovancu </a:t>
            </a:r>
            <a:r>
              <a:rPr lang="sl-SI" dirty="0">
                <a:solidFill>
                  <a:schemeClr val="accent1"/>
                </a:solidFill>
              </a:rPr>
              <a:t>čim hitreje oz. takoj, ko pri zavarovancu nastane zmanjšanje delovne zmožnosti, torej že v postopku začasne odsotnosti z dela zaradi bolezni</a:t>
            </a:r>
          </a:p>
          <a:p>
            <a:r>
              <a:rPr lang="sl-SI" dirty="0">
                <a:solidFill>
                  <a:schemeClr val="accent6">
                    <a:lumMod val="50000"/>
                  </a:schemeClr>
                </a:solidFill>
              </a:rPr>
              <a:t>Pri ocenjevanju preostale delovne zmožnosti povezati zdravstveno, invalidsko zavarovanje ter večji poudarek medicini </a:t>
            </a:r>
            <a:r>
              <a:rPr lang="sl-SI" dirty="0" smtClean="0">
                <a:solidFill>
                  <a:schemeClr val="accent6">
                    <a:lumMod val="50000"/>
                  </a:schemeClr>
                </a:solidFill>
              </a:rPr>
              <a:t>dela</a:t>
            </a:r>
            <a:r>
              <a:rPr lang="sl-SI" dirty="0" smtClean="0">
                <a:solidFill>
                  <a:srgbClr val="C00000"/>
                </a:solidFill>
              </a:rPr>
              <a:t>-vzpostavitev enotnega izvedenskega organa </a:t>
            </a:r>
            <a:r>
              <a:rPr lang="sl-SI" dirty="0" smtClean="0"/>
              <a:t>bi </a:t>
            </a:r>
            <a:r>
              <a:rPr lang="sl-SI" dirty="0"/>
              <a:t>pomenilo skrajšanje </a:t>
            </a:r>
            <a:r>
              <a:rPr lang="sl-SI" dirty="0" smtClean="0"/>
              <a:t>postopkov </a:t>
            </a:r>
            <a:r>
              <a:rPr lang="sl-SI" dirty="0"/>
              <a:t>glede odločanja o pravicah iz socialnih zavarovanj, bolj racionalno odločanje izvedenskih organov, zavarovanci hitrejšo obravnavo in ponovna vključitev na trg dela</a:t>
            </a:r>
          </a:p>
        </p:txBody>
      </p:sp>
    </p:spTree>
    <p:extLst>
      <p:ext uri="{BB962C8B-B14F-4D97-AF65-F5344CB8AC3E}">
        <p14:creationId xmlns:p14="http://schemas.microsoft.com/office/powerpoint/2010/main" val="232019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dirty="0"/>
              <a:t>Pravica po ZPIZ-2, Kdo jo lahko pridobi</a:t>
            </a:r>
          </a:p>
        </p:txBody>
      </p:sp>
      <p:sp>
        <p:nvSpPr>
          <p:cNvPr id="3" name="Označba mesta vsebine 2"/>
          <p:cNvSpPr>
            <a:spLocks noGrp="1"/>
          </p:cNvSpPr>
          <p:nvPr>
            <p:ph idx="1"/>
          </p:nvPr>
        </p:nvSpPr>
        <p:spPr/>
        <p:txBody>
          <a:bodyPr>
            <a:normAutofit fontScale="70000" lnSpcReduction="20000"/>
          </a:bodyPr>
          <a:lstStyle/>
          <a:p>
            <a:r>
              <a:rPr lang="sl-SI" dirty="0">
                <a:solidFill>
                  <a:schemeClr val="accent1"/>
                </a:solidFill>
                <a:latin typeface="Work Sans ExtraBold" panose="00000900000000000000" pitchFamily="2" charset="-18"/>
              </a:rPr>
              <a:t>invalid II. kategorije invalidnosti in na dan nastanka invalidnosti zavarovanec še ni dopolnili 55 let</a:t>
            </a:r>
            <a:r>
              <a:rPr lang="sl-SI" dirty="0">
                <a:latin typeface="Work Sans ExtraBold" panose="00000900000000000000" pitchFamily="2" charset="-18"/>
              </a:rPr>
              <a:t>, se pa lahko, glede na preostalo delovno zmožnost, usposobi za </a:t>
            </a:r>
            <a:r>
              <a:rPr lang="sl-SI" dirty="0">
                <a:solidFill>
                  <a:schemeClr val="accent1"/>
                </a:solidFill>
                <a:latin typeface="Work Sans ExtraBold" panose="00000900000000000000" pitchFamily="2" charset="-18"/>
              </a:rPr>
              <a:t>drugo delo, ki ga bo opravljal s polnim delovnim časom,</a:t>
            </a:r>
          </a:p>
          <a:p>
            <a:r>
              <a:rPr lang="sl-SI" dirty="0">
                <a:solidFill>
                  <a:schemeClr val="accent1"/>
                </a:solidFill>
                <a:latin typeface="Work Sans ExtraBold" panose="00000900000000000000" pitchFamily="2" charset="-18"/>
              </a:rPr>
              <a:t>invalid II. kategorije invalidnosti in na dan nastanka invalidnosti zavarovanec še ni dopolnil 50 let</a:t>
            </a:r>
            <a:r>
              <a:rPr lang="sl-SI" dirty="0">
                <a:latin typeface="Work Sans ExtraBold" panose="00000900000000000000" pitchFamily="2" charset="-18"/>
              </a:rPr>
              <a:t> starosti, se pa lahko, glede na preostalo delovno zmožnost, usposobi za </a:t>
            </a:r>
            <a:r>
              <a:rPr lang="sl-SI" dirty="0">
                <a:solidFill>
                  <a:schemeClr val="accent1"/>
                </a:solidFill>
                <a:latin typeface="Work Sans ExtraBold" panose="00000900000000000000" pitchFamily="2" charset="-18"/>
              </a:rPr>
              <a:t>drugo delo, ki ga bo opravljal s krajšim delovnim časom </a:t>
            </a:r>
            <a:r>
              <a:rPr lang="sl-SI" dirty="0">
                <a:latin typeface="Work Sans ExtraBold" panose="00000900000000000000" pitchFamily="2" charset="-18"/>
              </a:rPr>
              <a:t>od polnega, najmanj štiri ure dnevno.</a:t>
            </a:r>
          </a:p>
        </p:txBody>
      </p:sp>
    </p:spTree>
    <p:extLst>
      <p:ext uri="{BB962C8B-B14F-4D97-AF65-F5344CB8AC3E}">
        <p14:creationId xmlns:p14="http://schemas.microsoft.com/office/powerpoint/2010/main" val="4061853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t>Izbirna pravica</a:t>
            </a:r>
          </a:p>
        </p:txBody>
      </p:sp>
      <p:sp>
        <p:nvSpPr>
          <p:cNvPr id="3" name="Označba mesta vsebine 2"/>
          <p:cNvSpPr>
            <a:spLocks noGrp="1"/>
          </p:cNvSpPr>
          <p:nvPr>
            <p:ph idx="1"/>
          </p:nvPr>
        </p:nvSpPr>
        <p:spPr/>
        <p:txBody>
          <a:bodyPr/>
          <a:lstStyle/>
          <a:p>
            <a:pPr marL="0" indent="0">
              <a:buNone/>
            </a:pPr>
            <a:r>
              <a:rPr lang="sl-SI" b="0" dirty="0"/>
              <a:t> </a:t>
            </a:r>
          </a:p>
          <a:p>
            <a:pPr marL="0" indent="0">
              <a:buNone/>
            </a:pPr>
            <a:r>
              <a:rPr lang="sl-SI" sz="1400" b="0" dirty="0"/>
              <a:t>Poklicna rehabilitacija je lahko tudi  </a:t>
            </a:r>
            <a:r>
              <a:rPr lang="sl-SI" sz="1400" dirty="0"/>
              <a:t>izbirna pravica, </a:t>
            </a:r>
            <a:r>
              <a:rPr lang="sl-SI" sz="1400" b="0" dirty="0"/>
              <a:t>ki jo lahko uveljavi zavarovanec namesto pravice do premestitve ali dela s krajšim delovnim časom od polnega, najmanj štiri ure dnevno, in sicer pred dopolnjeno starostjo 65 let</a:t>
            </a:r>
            <a:r>
              <a:rPr lang="sl-SI" sz="1400" dirty="0"/>
              <a:t>:</a:t>
            </a:r>
            <a:r>
              <a:rPr lang="sl-SI" sz="1400" b="0" dirty="0"/>
              <a:t>   </a:t>
            </a:r>
          </a:p>
          <a:p>
            <a:r>
              <a:rPr lang="sl-SI" sz="1400" b="0" dirty="0">
                <a:solidFill>
                  <a:schemeClr val="accent6">
                    <a:lumMod val="50000"/>
                  </a:schemeClr>
                </a:solidFill>
              </a:rPr>
              <a:t>delovni invalid II. kategorije invalidnosti s preostalo delovno zmožnostjo tudi po dopolnjenem 50. oziroma 55. letu starosti </a:t>
            </a:r>
          </a:p>
          <a:p>
            <a:r>
              <a:rPr lang="sl-SI" sz="1400" b="0" dirty="0">
                <a:solidFill>
                  <a:schemeClr val="accent6">
                    <a:lumMod val="50000"/>
                  </a:schemeClr>
                </a:solidFill>
              </a:rPr>
              <a:t>delovni invalid III. kategorije invalidnosti pred dopolnjeno starostjo 65 </a:t>
            </a:r>
            <a:r>
              <a:rPr lang="sl-SI" sz="1400" b="0" dirty="0" smtClean="0">
                <a:solidFill>
                  <a:schemeClr val="accent6">
                    <a:lumMod val="50000"/>
                  </a:schemeClr>
                </a:solidFill>
              </a:rPr>
              <a:t>let</a:t>
            </a:r>
            <a:endParaRPr lang="sl-SI" sz="1400" b="0" dirty="0">
              <a:solidFill>
                <a:schemeClr val="accent6">
                  <a:lumMod val="50000"/>
                </a:schemeClr>
              </a:solidFill>
            </a:endParaRPr>
          </a:p>
          <a:p>
            <a:pPr marL="0" indent="0">
              <a:buNone/>
            </a:pPr>
            <a:r>
              <a:rPr lang="sl-SI" sz="1400" b="0" dirty="0"/>
              <a:t>                                  </a:t>
            </a:r>
          </a:p>
          <a:p>
            <a:r>
              <a:rPr lang="sl-SI" sz="1400" dirty="0"/>
              <a:t>Zahteva za izbirno pravico se </a:t>
            </a:r>
            <a:r>
              <a:rPr lang="sl-SI" sz="1400" b="0" dirty="0"/>
              <a:t> lahko poda najkasneje na dan obravnave na invalidski komisiji I. </a:t>
            </a:r>
            <a:r>
              <a:rPr lang="sl-SI" sz="1400" b="0" dirty="0" smtClean="0"/>
              <a:t>stopnje</a:t>
            </a:r>
            <a:endParaRPr lang="sl-SI" sz="1400" b="0" dirty="0"/>
          </a:p>
          <a:p>
            <a:endParaRPr lang="sl-SI" dirty="0"/>
          </a:p>
        </p:txBody>
      </p:sp>
    </p:spTree>
    <p:extLst>
      <p:ext uri="{BB962C8B-B14F-4D97-AF65-F5344CB8AC3E}">
        <p14:creationId xmlns:p14="http://schemas.microsoft.com/office/powerpoint/2010/main" val="3317379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b="1" dirty="0"/>
              <a:t>Kateri so načini poklicne rehabilitacije?</a:t>
            </a:r>
            <a:br>
              <a:rPr lang="sl-SI" b="1" dirty="0"/>
            </a:br>
            <a:endParaRPr lang="sl-SI" dirty="0"/>
          </a:p>
        </p:txBody>
      </p:sp>
      <p:sp>
        <p:nvSpPr>
          <p:cNvPr id="3" name="Označba mesta vsebine 2"/>
          <p:cNvSpPr>
            <a:spLocks noGrp="1"/>
          </p:cNvSpPr>
          <p:nvPr>
            <p:ph idx="1"/>
          </p:nvPr>
        </p:nvSpPr>
        <p:spPr/>
        <p:txBody>
          <a:bodyPr>
            <a:normAutofit fontScale="47500" lnSpcReduction="20000"/>
          </a:bodyPr>
          <a:lstStyle/>
          <a:p>
            <a:pPr marL="0" indent="0">
              <a:buNone/>
            </a:pPr>
            <a:r>
              <a:rPr lang="sl-SI" dirty="0">
                <a:latin typeface="Work Sans ExtraBold" panose="00000900000000000000" pitchFamily="2" charset="-18"/>
              </a:rPr>
              <a:t>Dve obliki</a:t>
            </a:r>
            <a:r>
              <a:rPr lang="sl-SI" b="0" dirty="0">
                <a:latin typeface="Work Sans ExtraBold" panose="00000900000000000000" pitchFamily="2" charset="-18"/>
              </a:rPr>
              <a:t> poklicne rehabilitacije: </a:t>
            </a:r>
          </a:p>
          <a:p>
            <a:r>
              <a:rPr lang="sl-SI" dirty="0">
                <a:solidFill>
                  <a:schemeClr val="accent2"/>
                </a:solidFill>
                <a:latin typeface="Work Sans ExtraBold" panose="00000900000000000000" pitchFamily="2" charset="-18"/>
              </a:rPr>
              <a:t>še nadaljnje</a:t>
            </a:r>
            <a:r>
              <a:rPr lang="sl-SI" b="0" dirty="0">
                <a:solidFill>
                  <a:schemeClr val="accent2"/>
                </a:solidFill>
                <a:latin typeface="Work Sans ExtraBold" panose="00000900000000000000" pitchFamily="2" charset="-18"/>
              </a:rPr>
              <a:t> opravljanje istega dela ali poklica, kot ga je opravljal pred nastankom invalidnosti</a:t>
            </a:r>
            <a:r>
              <a:rPr lang="sl-SI" b="0" dirty="0">
                <a:latin typeface="Work Sans ExtraBold" panose="00000900000000000000" pitchFamily="2" charset="-18"/>
              </a:rPr>
              <a:t>. Delovno mesto se </a:t>
            </a:r>
            <a:r>
              <a:rPr lang="sl-SI" dirty="0">
                <a:latin typeface="Work Sans ExtraBold" panose="00000900000000000000" pitchFamily="2" charset="-18"/>
              </a:rPr>
              <a:t>prilagodi</a:t>
            </a:r>
            <a:r>
              <a:rPr lang="sl-SI" b="0" dirty="0">
                <a:latin typeface="Work Sans ExtraBold" panose="00000900000000000000" pitchFamily="2" charset="-18"/>
              </a:rPr>
              <a:t> z ustreznimi tehničnimi pripomočki, ki omogočajo zavarovancu opravljanje dela, ki ga zaradi sprememb v zdravstvenem stanju ne zmore več;</a:t>
            </a:r>
          </a:p>
          <a:p>
            <a:pPr marL="0" indent="0">
              <a:buNone/>
            </a:pPr>
            <a:r>
              <a:rPr lang="sl-SI" b="0" dirty="0">
                <a:latin typeface="Work Sans ExtraBold" panose="00000900000000000000" pitchFamily="2" charset="-18"/>
              </a:rPr>
              <a:t> </a:t>
            </a:r>
          </a:p>
          <a:p>
            <a:r>
              <a:rPr lang="sl-SI" dirty="0">
                <a:latin typeface="Work Sans ExtraBold" panose="00000900000000000000" pitchFamily="2" charset="-18"/>
              </a:rPr>
              <a:t>če prilagoditev</a:t>
            </a:r>
            <a:r>
              <a:rPr lang="sl-SI" b="0" dirty="0">
                <a:latin typeface="Work Sans ExtraBold" panose="00000900000000000000" pitchFamily="2" charset="-18"/>
              </a:rPr>
              <a:t> s tehničnimi pripomočki </a:t>
            </a:r>
            <a:r>
              <a:rPr lang="sl-SI" dirty="0">
                <a:latin typeface="Work Sans ExtraBold" panose="00000900000000000000" pitchFamily="2" charset="-18"/>
              </a:rPr>
              <a:t>ni izvedljiva</a:t>
            </a:r>
            <a:r>
              <a:rPr lang="sl-SI" b="0" dirty="0">
                <a:latin typeface="Work Sans ExtraBold" panose="00000900000000000000" pitchFamily="2" charset="-18"/>
              </a:rPr>
              <a:t>, se ga lahko usposobi </a:t>
            </a:r>
            <a:r>
              <a:rPr lang="sl-SI" b="0" dirty="0">
                <a:solidFill>
                  <a:schemeClr val="accent2"/>
                </a:solidFill>
                <a:latin typeface="Work Sans ExtraBold" panose="00000900000000000000" pitchFamily="2" charset="-18"/>
              </a:rPr>
              <a:t>za drug poklic ali delo na naslednje načine:</a:t>
            </a:r>
          </a:p>
          <a:p>
            <a:pPr>
              <a:buFont typeface="Arial" panose="020B0604020202020204" pitchFamily="34" charset="0"/>
              <a:buChar char="•"/>
            </a:pPr>
            <a:r>
              <a:rPr lang="sl-SI" b="0" dirty="0">
                <a:latin typeface="Work Sans ExtraBold" panose="00000900000000000000" pitchFamily="2" charset="-18"/>
              </a:rPr>
              <a:t>s kratkotrajnim usposabljanjem in izobraževanjem,</a:t>
            </a:r>
          </a:p>
          <a:p>
            <a:pPr>
              <a:buFont typeface="Arial" panose="020B0604020202020204" pitchFamily="34" charset="0"/>
              <a:buChar char="•"/>
            </a:pPr>
            <a:r>
              <a:rPr lang="sl-SI" b="0" dirty="0">
                <a:latin typeface="Work Sans ExtraBold" panose="00000900000000000000" pitchFamily="2" charset="-18"/>
              </a:rPr>
              <a:t>s praktičnim delom na ustreznem delovnem mestu pri delodajalcu oziroma v drugih oblikah delovnega usposabljanja,</a:t>
            </a:r>
          </a:p>
          <a:p>
            <a:pPr>
              <a:buFont typeface="Arial" panose="020B0604020202020204" pitchFamily="34" charset="0"/>
              <a:buChar char="•"/>
            </a:pPr>
            <a:r>
              <a:rPr lang="sl-SI" b="0" dirty="0">
                <a:latin typeface="Work Sans ExtraBold" panose="00000900000000000000" pitchFamily="2" charset="-18"/>
              </a:rPr>
              <a:t>z izobraževanjem na ustreznih šolah in z drugimi oblikami izobraževanja,</a:t>
            </a:r>
          </a:p>
          <a:p>
            <a:pPr>
              <a:buFont typeface="Arial" panose="020B0604020202020204" pitchFamily="34" charset="0"/>
              <a:buChar char="•"/>
            </a:pPr>
            <a:r>
              <a:rPr lang="sl-SI" b="0" dirty="0">
                <a:latin typeface="Work Sans ExtraBold" panose="00000900000000000000" pitchFamily="2" charset="-18"/>
              </a:rPr>
              <a:t>z izobraževanjem ob delu z zavarovančevim soglasjem, če se bo usposabljal za drugo delo, ki ga bo opravljali polni delovni </a:t>
            </a:r>
            <a:r>
              <a:rPr lang="sl-SI" b="0" dirty="0" smtClean="0">
                <a:latin typeface="Work Sans ExtraBold" panose="00000900000000000000" pitchFamily="2" charset="-18"/>
              </a:rPr>
              <a:t>čas</a:t>
            </a:r>
            <a:endParaRPr lang="sl-SI" b="0" dirty="0">
              <a:latin typeface="Work Sans ExtraBold" panose="00000900000000000000" pitchFamily="2" charset="-18"/>
            </a:endParaRPr>
          </a:p>
          <a:p>
            <a:endParaRPr lang="sl-SI" dirty="0"/>
          </a:p>
        </p:txBody>
      </p:sp>
    </p:spTree>
    <p:extLst>
      <p:ext uri="{BB962C8B-B14F-4D97-AF65-F5344CB8AC3E}">
        <p14:creationId xmlns:p14="http://schemas.microsoft.com/office/powerpoint/2010/main" val="29020772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dirty="0"/>
              <a:t>Zagotavljanje poklicne rehabilitacije</a:t>
            </a:r>
          </a:p>
        </p:txBody>
      </p:sp>
      <p:sp>
        <p:nvSpPr>
          <p:cNvPr id="3" name="Označba mesta vsebine 2"/>
          <p:cNvSpPr>
            <a:spLocks noGrp="1"/>
          </p:cNvSpPr>
          <p:nvPr>
            <p:ph idx="1"/>
          </p:nvPr>
        </p:nvSpPr>
        <p:spPr/>
        <p:txBody>
          <a:bodyPr>
            <a:normAutofit fontScale="85000" lnSpcReduction="10000"/>
          </a:bodyPr>
          <a:lstStyle/>
          <a:p>
            <a:r>
              <a:rPr lang="sl-SI" dirty="0">
                <a:latin typeface="Work Sans ExtraBold" panose="00000900000000000000" pitchFamily="2" charset="-18"/>
              </a:rPr>
              <a:t>Če </a:t>
            </a:r>
            <a:r>
              <a:rPr lang="sl-SI" dirty="0">
                <a:solidFill>
                  <a:schemeClr val="accent2"/>
                </a:solidFill>
                <a:latin typeface="Work Sans ExtraBold" panose="00000900000000000000" pitchFamily="2" charset="-18"/>
              </a:rPr>
              <a:t>je v delovnem razmerju</a:t>
            </a:r>
            <a:r>
              <a:rPr lang="sl-SI" dirty="0">
                <a:latin typeface="Work Sans ExtraBold" panose="00000900000000000000" pitchFamily="2" charset="-18"/>
              </a:rPr>
              <a:t>,  je poklicno  rehabilitacijo dolžan zagotoviti delodajalec, pri katerem je bil ob nastanku invalidnosti v delovnem razmerju;</a:t>
            </a:r>
          </a:p>
          <a:p>
            <a:r>
              <a:rPr lang="sl-SI" dirty="0">
                <a:latin typeface="Work Sans ExtraBold" panose="00000900000000000000" pitchFamily="2" charset="-18"/>
              </a:rPr>
              <a:t>če ob nastanku invalidnosti </a:t>
            </a:r>
            <a:r>
              <a:rPr lang="sl-SI" dirty="0">
                <a:solidFill>
                  <a:schemeClr val="accent2"/>
                </a:solidFill>
                <a:latin typeface="Work Sans ExtraBold" panose="00000900000000000000" pitchFamily="2" charset="-18"/>
              </a:rPr>
              <a:t>ni bil v delovnem razmerju,</a:t>
            </a:r>
            <a:r>
              <a:rPr lang="sl-SI" dirty="0">
                <a:latin typeface="Work Sans ExtraBold" panose="00000900000000000000" pitchFamily="2" charset="-18"/>
              </a:rPr>
              <a:t> poklicno rehabilitacijo zagotovi zavod v sodelovanju z Zavodom RS za zaposlovanje.</a:t>
            </a:r>
          </a:p>
        </p:txBody>
      </p:sp>
    </p:spTree>
    <p:extLst>
      <p:ext uri="{BB962C8B-B14F-4D97-AF65-F5344CB8AC3E}">
        <p14:creationId xmlns:p14="http://schemas.microsoft.com/office/powerpoint/2010/main" val="958689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t>Obveznosti</a:t>
            </a:r>
          </a:p>
        </p:txBody>
      </p:sp>
      <p:sp>
        <p:nvSpPr>
          <p:cNvPr id="3" name="Označba mesta vsebine 2"/>
          <p:cNvSpPr>
            <a:spLocks noGrp="1"/>
          </p:cNvSpPr>
          <p:nvPr>
            <p:ph idx="1"/>
          </p:nvPr>
        </p:nvSpPr>
        <p:spPr/>
        <p:txBody>
          <a:bodyPr>
            <a:normAutofit fontScale="55000" lnSpcReduction="20000"/>
          </a:bodyPr>
          <a:lstStyle/>
          <a:p>
            <a:r>
              <a:rPr lang="sl-SI" b="0" dirty="0">
                <a:latin typeface="Work Sans ExtraBold" panose="00000900000000000000" pitchFamily="2" charset="-18"/>
              </a:rPr>
              <a:t>Po pridobitvi pravice do poklicne rehabilitacije se je zavarovanec dolžan usposabljati za delo pod pogoji in na način, ki so določeni v posebni </a:t>
            </a:r>
            <a:r>
              <a:rPr lang="sl-SI" dirty="0">
                <a:latin typeface="Work Sans ExtraBold" panose="00000900000000000000" pitchFamily="2" charset="-18"/>
              </a:rPr>
              <a:t>pogodbi o poklicni rehabilitaciji</a:t>
            </a:r>
            <a:r>
              <a:rPr lang="sl-SI" b="0" dirty="0">
                <a:latin typeface="Work Sans ExtraBold" panose="00000900000000000000" pitchFamily="2" charset="-18"/>
              </a:rPr>
              <a:t>. V tej </a:t>
            </a:r>
            <a:r>
              <a:rPr lang="sl-SI" b="0" dirty="0">
                <a:solidFill>
                  <a:schemeClr val="accent2"/>
                </a:solidFill>
                <a:latin typeface="Work Sans ExtraBold" panose="00000900000000000000" pitchFamily="2" charset="-18"/>
              </a:rPr>
              <a:t>tripartitni pogodbi </a:t>
            </a:r>
            <a:r>
              <a:rPr lang="sl-SI" b="0" dirty="0">
                <a:latin typeface="Work Sans ExtraBold" panose="00000900000000000000" pitchFamily="2" charset="-18"/>
              </a:rPr>
              <a:t>(zavarovanec, delodajalec/Zavod RS za zaposlovanje (če BP) in Zavod za pokojninsko in invalidsko zavarovanje Slovenije) se določi oblika, način, roki za nastop, trajanje rehabilitacije in druge medsebojne pravice in obveznosti podpisnikov. Ob neizpolnjevanju pogodbenih obveznosti lahko zavod od nje odstopi;</a:t>
            </a:r>
          </a:p>
          <a:p>
            <a:r>
              <a:rPr lang="sl-SI" dirty="0">
                <a:latin typeface="Work Sans ExtraBold" panose="00000900000000000000" pitchFamily="2" charset="-18"/>
              </a:rPr>
              <a:t>pogodba o poklicni rehabilitaciji</a:t>
            </a:r>
            <a:r>
              <a:rPr lang="sl-SI" b="0" dirty="0">
                <a:latin typeface="Work Sans ExtraBold" panose="00000900000000000000" pitchFamily="2" charset="-18"/>
              </a:rPr>
              <a:t> se lahko </a:t>
            </a:r>
            <a:r>
              <a:rPr lang="sl-SI" dirty="0">
                <a:latin typeface="Work Sans ExtraBold" panose="00000900000000000000" pitchFamily="2" charset="-18"/>
              </a:rPr>
              <a:t>podaljša</a:t>
            </a:r>
            <a:r>
              <a:rPr lang="sl-SI" b="0" dirty="0">
                <a:latin typeface="Work Sans ExtraBold" panose="00000900000000000000" pitchFamily="2" charset="-18"/>
              </a:rPr>
              <a:t> z aneksom, vendar mora za podaljšanje obstajati utemeljen razlog;</a:t>
            </a:r>
          </a:p>
          <a:p>
            <a:r>
              <a:rPr lang="sl-SI" b="0" dirty="0">
                <a:latin typeface="Work Sans ExtraBold" panose="00000900000000000000" pitchFamily="2" charset="-18"/>
              </a:rPr>
              <a:t>stroške poklicne rehabilitacije nosi zavod. </a:t>
            </a:r>
          </a:p>
          <a:p>
            <a:pPr marL="0" indent="0">
              <a:buNone/>
            </a:pPr>
            <a:r>
              <a:rPr lang="sl-SI" b="0" dirty="0">
                <a:solidFill>
                  <a:schemeClr val="accent2"/>
                </a:solidFill>
              </a:rPr>
              <a:t>Uspešno končana poklicna rehabilitacija je podlaga za pridobitev pravice do premestitve na drugo delovno mesto oziroma pravice do dela s krajšim delovnim časom od polnega, najmanj štiri ure dnevno, na drugem delu.</a:t>
            </a:r>
          </a:p>
          <a:p>
            <a:pPr marL="0" indent="0">
              <a:buNone/>
            </a:pPr>
            <a:endParaRPr lang="sl-SI" dirty="0"/>
          </a:p>
        </p:txBody>
      </p:sp>
    </p:spTree>
    <p:extLst>
      <p:ext uri="{BB962C8B-B14F-4D97-AF65-F5344CB8AC3E}">
        <p14:creationId xmlns:p14="http://schemas.microsoft.com/office/powerpoint/2010/main" val="2272496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t>Namen projekta</a:t>
            </a:r>
          </a:p>
        </p:txBody>
      </p:sp>
      <p:sp>
        <p:nvSpPr>
          <p:cNvPr id="3" name="Označba mesta vsebine 2"/>
          <p:cNvSpPr>
            <a:spLocks noGrp="1"/>
          </p:cNvSpPr>
          <p:nvPr>
            <p:ph idx="1"/>
          </p:nvPr>
        </p:nvSpPr>
        <p:spPr/>
        <p:txBody>
          <a:bodyPr/>
          <a:lstStyle/>
          <a:p>
            <a:r>
              <a:rPr lang="sl-SI" dirty="0">
                <a:solidFill>
                  <a:schemeClr val="accent1"/>
                </a:solidFill>
              </a:rPr>
              <a:t>Oblikovati celotni model poklicne rehabilitacije za izboljšanje zaposljivosti oseb, ki zaradi okvare zdravja ne morejo opravljati svojega dosedanjega dela na enak način kot prej </a:t>
            </a:r>
            <a:endParaRPr lang="sl-SI" strike="sngStrike" dirty="0">
              <a:solidFill>
                <a:schemeClr val="accent1"/>
              </a:solidFill>
            </a:endParaRPr>
          </a:p>
          <a:p>
            <a:r>
              <a:rPr lang="sl-SI" dirty="0">
                <a:solidFill>
                  <a:schemeClr val="accent6">
                    <a:lumMod val="75000"/>
                  </a:schemeClr>
                </a:solidFill>
              </a:rPr>
              <a:t>Na podlagi pridobljenih rezultatov pilotne izvedbe novega modela poklicne rehabilitacije bo projekt prispeval k pripravi novega sistemskega modela poklicne rehabilitacije in njegovi implementaciji. Poklicna rehabilitacija je namreč bistvena pravica iz invalidskega zavarovanja, saj omogoča delovnim invalidom ohranitev zaposlitve oziroma izboljšuje njihove nadaljnje možnosti na trgu </a:t>
            </a:r>
            <a:r>
              <a:rPr lang="sl-SI" dirty="0" smtClean="0">
                <a:solidFill>
                  <a:schemeClr val="accent6">
                    <a:lumMod val="75000"/>
                  </a:schemeClr>
                </a:solidFill>
              </a:rPr>
              <a:t>dela </a:t>
            </a:r>
            <a:endParaRPr lang="sl-SI" dirty="0">
              <a:solidFill>
                <a:schemeClr val="accent6">
                  <a:lumMod val="75000"/>
                </a:schemeClr>
              </a:solidFill>
            </a:endParaRPr>
          </a:p>
          <a:p>
            <a:pPr marL="0" indent="0">
              <a:buNone/>
            </a:pPr>
            <a:endParaRPr lang="sl-SI" strike="sngStrike" dirty="0">
              <a:solidFill>
                <a:schemeClr val="accent1"/>
              </a:solidFill>
            </a:endParaRPr>
          </a:p>
          <a:p>
            <a:pPr marL="0" indent="0">
              <a:buNone/>
            </a:pPr>
            <a:endParaRPr lang="sl-SI" dirty="0">
              <a:solidFill>
                <a:schemeClr val="accent1"/>
              </a:solidFill>
            </a:endParaRPr>
          </a:p>
        </p:txBody>
      </p:sp>
    </p:spTree>
    <p:extLst>
      <p:ext uri="{BB962C8B-B14F-4D97-AF65-F5344CB8AC3E}">
        <p14:creationId xmlns:p14="http://schemas.microsoft.com/office/powerpoint/2010/main" val="41181001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Autofit/>
          </a:bodyPr>
          <a:lstStyle/>
          <a:p>
            <a:r>
              <a:rPr lang="sl-SI" sz="3200" b="1" dirty="0"/>
              <a:t>Kakšno nadomestilo  pripada med rehabilitacijo in po končani poklicni rehabilitaciji?</a:t>
            </a:r>
            <a:br>
              <a:rPr lang="sl-SI" sz="3200" b="1" dirty="0"/>
            </a:br>
            <a:endParaRPr lang="sl-SI" sz="3200" dirty="0"/>
          </a:p>
        </p:txBody>
      </p:sp>
      <p:sp>
        <p:nvSpPr>
          <p:cNvPr id="3" name="Označba mesta vsebine 2"/>
          <p:cNvSpPr>
            <a:spLocks noGrp="1"/>
          </p:cNvSpPr>
          <p:nvPr>
            <p:ph idx="1"/>
          </p:nvPr>
        </p:nvSpPr>
        <p:spPr/>
        <p:txBody>
          <a:bodyPr>
            <a:normAutofit fontScale="70000" lnSpcReduction="20000"/>
          </a:bodyPr>
          <a:lstStyle/>
          <a:p>
            <a:pPr marL="0" indent="0">
              <a:buNone/>
            </a:pPr>
            <a:r>
              <a:rPr lang="sl-SI" dirty="0">
                <a:solidFill>
                  <a:schemeClr val="accent1"/>
                </a:solidFill>
                <a:latin typeface="Work Sans ExtraBold" panose="00000900000000000000" pitchFamily="2" charset="-18"/>
              </a:rPr>
              <a:t>Med poklicno rehabilitacijo </a:t>
            </a:r>
            <a:r>
              <a:rPr lang="sl-SI" dirty="0">
                <a:latin typeface="Work Sans ExtraBold" panose="00000900000000000000" pitchFamily="2" charset="-18"/>
              </a:rPr>
              <a:t>pripada </a:t>
            </a:r>
            <a:r>
              <a:rPr lang="sl-SI" dirty="0">
                <a:solidFill>
                  <a:schemeClr val="accent1"/>
                </a:solidFill>
                <a:latin typeface="Work Sans ExtraBold" panose="00000900000000000000" pitchFamily="2" charset="-18"/>
              </a:rPr>
              <a:t>nadomestilo</a:t>
            </a:r>
            <a:r>
              <a:rPr lang="sl-SI" dirty="0">
                <a:latin typeface="Work Sans ExtraBold" panose="00000900000000000000" pitchFamily="2" charset="-18"/>
              </a:rPr>
              <a:t> </a:t>
            </a:r>
            <a:r>
              <a:rPr lang="sl-SI" dirty="0">
                <a:solidFill>
                  <a:schemeClr val="accent1"/>
                </a:solidFill>
                <a:latin typeface="Work Sans ExtraBold" panose="00000900000000000000" pitchFamily="2" charset="-18"/>
              </a:rPr>
              <a:t>za čas poklicne rehabilitacije:</a:t>
            </a:r>
          </a:p>
          <a:p>
            <a:r>
              <a:rPr lang="sl-SI" dirty="0">
                <a:latin typeface="Work Sans ExtraBold" panose="00000900000000000000" pitchFamily="2" charset="-18"/>
              </a:rPr>
              <a:t>odmerjeno v </a:t>
            </a:r>
            <a:r>
              <a:rPr lang="sl-SI" dirty="0">
                <a:solidFill>
                  <a:schemeClr val="accent1"/>
                </a:solidFill>
                <a:latin typeface="Work Sans ExtraBold" panose="00000900000000000000" pitchFamily="2" charset="-18"/>
              </a:rPr>
              <a:t>višini 130 odstotkov invalidske pokojnine</a:t>
            </a:r>
            <a:r>
              <a:rPr lang="sl-SI" dirty="0">
                <a:latin typeface="Work Sans ExtraBold" panose="00000900000000000000" pitchFamily="2" charset="-18"/>
              </a:rPr>
              <a:t>, ki bi pripadala na dan nastanka invalidnosti, in sicer za čas od pridobitve pravice pa do končane poklicne rehabilitacije.</a:t>
            </a:r>
          </a:p>
          <a:p>
            <a:r>
              <a:rPr lang="sl-SI" dirty="0">
                <a:latin typeface="Work Sans ExtraBold" panose="00000900000000000000" pitchFamily="2" charset="-18"/>
              </a:rPr>
              <a:t>odmerjeno v </a:t>
            </a:r>
            <a:r>
              <a:rPr lang="sl-SI" dirty="0">
                <a:solidFill>
                  <a:schemeClr val="accent1"/>
                </a:solidFill>
                <a:latin typeface="Work Sans ExtraBold" panose="00000900000000000000" pitchFamily="2" charset="-18"/>
              </a:rPr>
              <a:t>višini 40 odstotkov invalidske pokojnine</a:t>
            </a:r>
            <a:r>
              <a:rPr lang="sl-SI" dirty="0">
                <a:latin typeface="Work Sans ExtraBold" panose="00000900000000000000" pitchFamily="2" charset="-18"/>
              </a:rPr>
              <a:t>, ki bi pripadala na dan nastanka invalidnosti, če se zavarovanec izobražuje ob delu za drugo delo, ki ga bo opravljali s polnim delovnim časom, in sicer za čas od dejanskega nastopa poklicne rehabilitacije pa do njenega zaključka.</a:t>
            </a:r>
          </a:p>
        </p:txBody>
      </p:sp>
    </p:spTree>
    <p:extLst>
      <p:ext uri="{BB962C8B-B14F-4D97-AF65-F5344CB8AC3E}">
        <p14:creationId xmlns:p14="http://schemas.microsoft.com/office/powerpoint/2010/main" val="1665261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značba mesta besedila 3"/>
          <p:cNvSpPr>
            <a:spLocks noGrp="1"/>
          </p:cNvSpPr>
          <p:nvPr>
            <p:ph idx="1"/>
          </p:nvPr>
        </p:nvSpPr>
        <p:spPr/>
        <p:txBody>
          <a:bodyPr>
            <a:normAutofit fontScale="62500" lnSpcReduction="20000"/>
          </a:bodyPr>
          <a:lstStyle/>
          <a:p>
            <a:pPr marL="0" indent="0">
              <a:buNone/>
            </a:pPr>
            <a:r>
              <a:rPr lang="sl-SI" dirty="0">
                <a:solidFill>
                  <a:schemeClr val="accent1"/>
                </a:solidFill>
              </a:rPr>
              <a:t>Po končani poklicni rehabilitaciji </a:t>
            </a:r>
            <a:r>
              <a:rPr lang="sl-SI" dirty="0"/>
              <a:t>pripada </a:t>
            </a:r>
            <a:r>
              <a:rPr lang="sl-SI" dirty="0">
                <a:solidFill>
                  <a:schemeClr val="accent1"/>
                </a:solidFill>
              </a:rPr>
              <a:t>začasno nadomestilo</a:t>
            </a:r>
            <a:r>
              <a:rPr lang="sl-SI" dirty="0"/>
              <a:t>:</a:t>
            </a:r>
          </a:p>
          <a:p>
            <a:pPr marL="0" indent="0">
              <a:buNone/>
            </a:pPr>
            <a:endParaRPr lang="sl-SI" dirty="0"/>
          </a:p>
          <a:p>
            <a:r>
              <a:rPr lang="sl-SI" dirty="0">
                <a:solidFill>
                  <a:schemeClr val="accent5"/>
                </a:solidFill>
                <a:latin typeface="Work Sans ExtraBold" panose="00000900000000000000" pitchFamily="2" charset="-18"/>
              </a:rPr>
              <a:t>Če je zavarovanec v delovnem razmerju</a:t>
            </a:r>
            <a:r>
              <a:rPr lang="sl-SI" dirty="0">
                <a:latin typeface="Work Sans ExtraBold" panose="00000900000000000000" pitchFamily="2" charset="-18"/>
              </a:rPr>
              <a:t>, se nadomestilo odmeri v višini invalidske pokojnine, ki bi pripadala na dan nastanka invalidnost; do pričetka dela na drugem delovnem mestu ga izplačuje delodajalec,</a:t>
            </a:r>
          </a:p>
          <a:p>
            <a:r>
              <a:rPr lang="sl-SI" dirty="0">
                <a:solidFill>
                  <a:schemeClr val="accent5"/>
                </a:solidFill>
                <a:latin typeface="Work Sans ExtraBold" panose="00000900000000000000" pitchFamily="2" charset="-18"/>
              </a:rPr>
              <a:t>če brezposeln </a:t>
            </a:r>
            <a:r>
              <a:rPr lang="sl-SI" dirty="0">
                <a:latin typeface="Work Sans ExtraBold" panose="00000900000000000000" pitchFamily="2" charset="-18"/>
              </a:rPr>
              <a:t>ali samozaposlen, pripada po končani poklicni rehabilitaciji začasno nadomestilo v višini 50 odstotkov invalidske pokojnine, ki bi pripadala na dan nastanka invalidnosti, ki ga izplačuje zavod do prve zaposlitve oziroma največ dve leti.</a:t>
            </a:r>
          </a:p>
        </p:txBody>
      </p:sp>
    </p:spTree>
    <p:extLst>
      <p:ext uri="{BB962C8B-B14F-4D97-AF65-F5344CB8AC3E}">
        <p14:creationId xmlns:p14="http://schemas.microsoft.com/office/powerpoint/2010/main" val="3816249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dirty="0"/>
              <a:t>Katere so še druge pravice v zvezi s poklicno rehabilitacijo?</a:t>
            </a:r>
          </a:p>
        </p:txBody>
      </p:sp>
      <p:sp>
        <p:nvSpPr>
          <p:cNvPr id="3" name="Označba mesta vsebine 2"/>
          <p:cNvSpPr>
            <a:spLocks noGrp="1"/>
          </p:cNvSpPr>
          <p:nvPr>
            <p:ph idx="1"/>
          </p:nvPr>
        </p:nvSpPr>
        <p:spPr/>
        <p:txBody>
          <a:bodyPr>
            <a:normAutofit fontScale="62500" lnSpcReduction="20000"/>
          </a:bodyPr>
          <a:lstStyle/>
          <a:p>
            <a:r>
              <a:rPr lang="sl-SI" dirty="0">
                <a:latin typeface="Work Sans ExtraBold" panose="00000900000000000000" pitchFamily="2" charset="-18"/>
              </a:rPr>
              <a:t>pravica do prilagoditve prostorov in delovnih sredstev na stroške Zavoda za pokojninsko in invalidsko zavarovanje Slovenije za zagotovitev izvedbe poklicne rehabilitacije,</a:t>
            </a:r>
          </a:p>
          <a:p>
            <a:r>
              <a:rPr lang="sl-SI" dirty="0">
                <a:latin typeface="Work Sans ExtraBold" panose="00000900000000000000" pitchFamily="2" charset="-18"/>
              </a:rPr>
              <a:t>pravica do nastanitve, če je zaradi oddaljenosti zavarovančevega bivališča od šole, podjetja za usposabljanje in zaposlovanje invalidnih oseb oziroma od delodajalca, kjer je na poklicni rehabilitaciji, nujno potrebna vožnja s prevoznimi sredstvi, zavarovanec pa se zaradi stanja invalidnosti ne more voziti z javnimi prevoznimi sredstvi niti in ni priskrbljen poseben prevoz,</a:t>
            </a:r>
          </a:p>
          <a:p>
            <a:r>
              <a:rPr lang="sl-SI" dirty="0">
                <a:latin typeface="Work Sans ExtraBold" panose="00000900000000000000" pitchFamily="2" charset="-18"/>
              </a:rPr>
              <a:t>pravica do povračila potnih stroškov, če je delovni invalid napoten v drug kraj zaradi poklicne rehabilitacije.</a:t>
            </a:r>
          </a:p>
        </p:txBody>
      </p:sp>
    </p:spTree>
    <p:extLst>
      <p:ext uri="{BB962C8B-B14F-4D97-AF65-F5344CB8AC3E}">
        <p14:creationId xmlns:p14="http://schemas.microsoft.com/office/powerpoint/2010/main" val="27234232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3008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dirty="0"/>
              <a:t>Prispevek ZPIZ:</a:t>
            </a:r>
          </a:p>
        </p:txBody>
      </p:sp>
      <p:sp>
        <p:nvSpPr>
          <p:cNvPr id="3" name="Označba mesta vsebine 2"/>
          <p:cNvSpPr>
            <a:spLocks noGrp="1"/>
          </p:cNvSpPr>
          <p:nvPr>
            <p:ph idx="1"/>
          </p:nvPr>
        </p:nvSpPr>
        <p:spPr/>
        <p:txBody>
          <a:bodyPr>
            <a:normAutofit fontScale="62500" lnSpcReduction="20000"/>
          </a:bodyPr>
          <a:lstStyle/>
          <a:p>
            <a:r>
              <a:rPr lang="sl-SI" sz="1900" dirty="0">
                <a:solidFill>
                  <a:schemeClr val="accent1"/>
                </a:solidFill>
              </a:rPr>
              <a:t>Vsebinski vidik-sodelovanje</a:t>
            </a:r>
            <a:r>
              <a:rPr lang="sl-SI" sz="1900" dirty="0"/>
              <a:t> v Projektni in Razvojni skupini projekta, sodelovanje izvedencev ZPIZ z vodstvom projekta in imenovanimi zdravniki ZRSZ, kar predstavlja oprijemljivo aktivnost v smeri usklajene obravnave zavarovancev z vidika začasne in trajne nezmožnosti za določeno delo</a:t>
            </a:r>
            <a:endParaRPr lang="sl-SI" sz="1900" dirty="0">
              <a:solidFill>
                <a:schemeClr val="accent1"/>
              </a:solidFill>
            </a:endParaRPr>
          </a:p>
          <a:p>
            <a:endParaRPr lang="sl-SI" sz="1900" dirty="0">
              <a:solidFill>
                <a:schemeClr val="accent1"/>
              </a:solidFill>
            </a:endParaRPr>
          </a:p>
          <a:p>
            <a:r>
              <a:rPr lang="sl-SI" sz="1900" dirty="0">
                <a:solidFill>
                  <a:schemeClr val="accent1"/>
                </a:solidFill>
              </a:rPr>
              <a:t>Organizacijski vidik </a:t>
            </a:r>
            <a:r>
              <a:rPr lang="sl-SI" sz="1900" dirty="0"/>
              <a:t>–</a:t>
            </a:r>
            <a:r>
              <a:rPr lang="sl-SI" sz="1900" dirty="0">
                <a:solidFill>
                  <a:schemeClr val="accent1"/>
                </a:solidFill>
              </a:rPr>
              <a:t>vstopna informacijska koordinacijska točka VIK točka</a:t>
            </a:r>
          </a:p>
          <a:p>
            <a:pPr>
              <a:buFont typeface="Arial" panose="020B0604020202020204" pitchFamily="34" charset="0"/>
              <a:buChar char="•"/>
            </a:pPr>
            <a:r>
              <a:rPr lang="sl-SI" sz="1900" dirty="0"/>
              <a:t>Zagotavlja </a:t>
            </a:r>
            <a:r>
              <a:rPr lang="sl-SI" sz="1900" dirty="0" smtClean="0"/>
              <a:t>informacijsko </a:t>
            </a:r>
            <a:r>
              <a:rPr lang="sl-SI" sz="1900" dirty="0"/>
              <a:t>in izvedbeno podporo zavarovancem in delodajalcem , ki so vključeni v projekt, v skladu z usmeritvami vodstva projekta</a:t>
            </a:r>
          </a:p>
          <a:p>
            <a:pPr>
              <a:buFont typeface="Arial" panose="020B0604020202020204" pitchFamily="34" charset="0"/>
              <a:buChar char="•"/>
            </a:pPr>
            <a:r>
              <a:rPr lang="sl-SI" sz="1900" dirty="0">
                <a:solidFill>
                  <a:schemeClr val="accent6">
                    <a:lumMod val="50000"/>
                  </a:schemeClr>
                </a:solidFill>
              </a:rPr>
              <a:t>2 VIK točki</a:t>
            </a:r>
            <a:r>
              <a:rPr lang="sl-SI" sz="1900" dirty="0"/>
              <a:t>: Ljubljana in Celje (4 svetovalci)</a:t>
            </a:r>
          </a:p>
          <a:p>
            <a:pPr>
              <a:buFont typeface="Arial" panose="020B0604020202020204" pitchFamily="34" charset="0"/>
              <a:buChar char="•"/>
            </a:pPr>
            <a:r>
              <a:rPr lang="sl-SI" sz="1900" dirty="0"/>
              <a:t>Aktivnosti na VIK točki:</a:t>
            </a:r>
          </a:p>
          <a:p>
            <a:pPr marL="0" indent="0">
              <a:buNone/>
            </a:pPr>
            <a:r>
              <a:rPr lang="sl-SI" sz="1900" dirty="0"/>
              <a:t>-uvodno VIK srečanje, namen projekta, kako je zdravstveno stanje, delovno mesto, predstavitev zaposlitvene rehabilitacije in načrt vračanja na delo</a:t>
            </a:r>
          </a:p>
          <a:p>
            <a:pPr>
              <a:buFontTx/>
              <a:buChar char="-"/>
            </a:pPr>
            <a:r>
              <a:rPr lang="sl-SI" sz="1900" dirty="0"/>
              <a:t>Podpis dogovora o vključitvi v projekt, vloga za povračilo stroškov po 259. členu Pravil OZZ, potrdilo o udeležbi na obravnavi</a:t>
            </a:r>
          </a:p>
          <a:p>
            <a:pPr>
              <a:buFontTx/>
              <a:buChar char="-"/>
            </a:pPr>
            <a:r>
              <a:rPr lang="sl-SI" sz="1900" dirty="0">
                <a:solidFill>
                  <a:schemeClr val="accent6">
                    <a:lumMod val="50000"/>
                  </a:schemeClr>
                </a:solidFill>
              </a:rPr>
              <a:t>Po podpisu dopis delodajalcu in osebnemu zdravniku o vključitvi zaposlenega/pacienta v projekt ZPZR</a:t>
            </a:r>
          </a:p>
          <a:p>
            <a:pPr marL="0" indent="0">
              <a:buNone/>
            </a:pPr>
            <a:endParaRPr lang="sl-SI" dirty="0"/>
          </a:p>
          <a:p>
            <a:pPr marL="0" indent="0">
              <a:buNone/>
            </a:pPr>
            <a:endParaRPr lang="sl-SI" dirty="0"/>
          </a:p>
        </p:txBody>
      </p:sp>
    </p:spTree>
    <p:extLst>
      <p:ext uri="{BB962C8B-B14F-4D97-AF65-F5344CB8AC3E}">
        <p14:creationId xmlns:p14="http://schemas.microsoft.com/office/powerpoint/2010/main" val="1630186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600" dirty="0" smtClean="0">
                <a:solidFill>
                  <a:schemeClr val="accent1"/>
                </a:solidFill>
              </a:rPr>
              <a:t>Predlogi </a:t>
            </a:r>
            <a:r>
              <a:rPr lang="sl-SI" sz="3600" dirty="0">
                <a:solidFill>
                  <a:schemeClr val="accent1"/>
                </a:solidFill>
              </a:rPr>
              <a:t>po obravnavi zavarovanca</a:t>
            </a:r>
          </a:p>
        </p:txBody>
      </p:sp>
      <p:sp>
        <p:nvSpPr>
          <p:cNvPr id="3" name="Označba mesta vsebine 2"/>
          <p:cNvSpPr>
            <a:spLocks noGrp="1"/>
          </p:cNvSpPr>
          <p:nvPr>
            <p:ph idx="1"/>
          </p:nvPr>
        </p:nvSpPr>
        <p:spPr/>
        <p:txBody>
          <a:bodyPr>
            <a:normAutofit fontScale="92500" lnSpcReduction="10000"/>
          </a:bodyPr>
          <a:lstStyle/>
          <a:p>
            <a:r>
              <a:rPr lang="sl-SI" dirty="0">
                <a:solidFill>
                  <a:schemeClr val="accent1"/>
                </a:solidFill>
              </a:rPr>
              <a:t>Poročilo izvajalca medicine dela in izvajalca zaposlitvene rehabilitacije</a:t>
            </a:r>
          </a:p>
          <a:p>
            <a:pPr marL="0" indent="0">
              <a:buNone/>
            </a:pPr>
            <a:r>
              <a:rPr lang="sl-SI" dirty="0"/>
              <a:t>Ocena zdravstvenih dejavnikov, ocena socialnih dejavnikov, dejavnikov okolja in izobrazbeno poklicnih dejavnikov, ocena sposobnosti, kognitivnih funkcij, učenja ter osebnosti in vedenja, ocena delovnega funkcioniranja, povzetek razgovora z delodajalcem in </a:t>
            </a:r>
            <a:r>
              <a:rPr lang="sl-SI" dirty="0" smtClean="0"/>
              <a:t>ogleda </a:t>
            </a:r>
            <a:r>
              <a:rPr lang="sl-SI" dirty="0"/>
              <a:t>delovnega mesta in načrt vračanja na delo:</a:t>
            </a:r>
          </a:p>
          <a:p>
            <a:pPr marL="0" indent="0">
              <a:buNone/>
            </a:pPr>
            <a:r>
              <a:rPr lang="sl-SI" dirty="0"/>
              <a:t>-     podaljšana obravnava pri izvajalcu zaposlitvene rehabilitacije in spec. MDPŠ</a:t>
            </a:r>
          </a:p>
          <a:p>
            <a:pPr>
              <a:buFontTx/>
              <a:buChar char="-"/>
            </a:pPr>
            <a:r>
              <a:rPr lang="sl-SI" dirty="0"/>
              <a:t>postopno vračanje na delo</a:t>
            </a:r>
          </a:p>
          <a:p>
            <a:pPr>
              <a:buFontTx/>
              <a:buChar char="-"/>
            </a:pPr>
            <a:r>
              <a:rPr lang="sl-SI" dirty="0">
                <a:solidFill>
                  <a:schemeClr val="accent2"/>
                </a:solidFill>
              </a:rPr>
              <a:t>predstavitev na IK ZPIZ</a:t>
            </a:r>
          </a:p>
          <a:p>
            <a:pPr>
              <a:buFontTx/>
              <a:buChar char="-"/>
            </a:pPr>
            <a:r>
              <a:rPr lang="sl-SI" dirty="0">
                <a:solidFill>
                  <a:schemeClr val="accent2"/>
                </a:solidFill>
              </a:rPr>
              <a:t>poklicna rehabilitacija po ZPIZ</a:t>
            </a:r>
          </a:p>
          <a:p>
            <a:pPr>
              <a:buFontTx/>
              <a:buChar char="-"/>
            </a:pPr>
            <a:r>
              <a:rPr lang="sl-SI" dirty="0"/>
              <a:t>Mirovanje</a:t>
            </a:r>
          </a:p>
          <a:p>
            <a:pPr>
              <a:buFont typeface="Wingdings" panose="05000000000000000000" pitchFamily="2" charset="2"/>
              <a:buChar char="Ø"/>
            </a:pPr>
            <a:r>
              <a:rPr lang="sl-SI" dirty="0"/>
              <a:t>Obvestilo o zaključeni obravnavi pacienta, predlagana predstavitev na IK in podaja zahtevka IZ-1</a:t>
            </a:r>
          </a:p>
          <a:p>
            <a:pPr marL="0" indent="0">
              <a:buNone/>
            </a:pPr>
            <a:endParaRPr lang="sl-SI" dirty="0"/>
          </a:p>
        </p:txBody>
      </p:sp>
    </p:spTree>
    <p:extLst>
      <p:ext uri="{BB962C8B-B14F-4D97-AF65-F5344CB8AC3E}">
        <p14:creationId xmlns:p14="http://schemas.microsoft.com/office/powerpoint/2010/main" val="2861213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dirty="0"/>
              <a:t>Postopek poklicne rehabilitacije po ZPIZ-2</a:t>
            </a:r>
          </a:p>
        </p:txBody>
      </p:sp>
      <p:sp>
        <p:nvSpPr>
          <p:cNvPr id="3" name="Označba mesta vsebine 2"/>
          <p:cNvSpPr>
            <a:spLocks noGrp="1"/>
          </p:cNvSpPr>
          <p:nvPr>
            <p:ph idx="1"/>
          </p:nvPr>
        </p:nvSpPr>
        <p:spPr/>
        <p:txBody>
          <a:bodyPr/>
          <a:lstStyle/>
          <a:p>
            <a:r>
              <a:rPr lang="sl-SI" dirty="0"/>
              <a:t>Predlog za uvedbo postopka za uveljavljanje pravic iz inv. zavarovanja(IZ-1) z medicinsko dokumentacijo</a:t>
            </a:r>
          </a:p>
          <a:p>
            <a:r>
              <a:rPr lang="sl-SI" dirty="0"/>
              <a:t>Pripravljalni postopek-zbiranje dokumentacije: delovna dokumentacija DD-1 in DD-2, zaprosilo za podajo IM o invalidnosti in hkrati možnosti PR</a:t>
            </a:r>
          </a:p>
          <a:p>
            <a:r>
              <a:rPr lang="sl-SI" dirty="0" smtClean="0"/>
              <a:t>preliminarno </a:t>
            </a:r>
            <a:r>
              <a:rPr lang="sl-SI" dirty="0"/>
              <a:t>mnenje izvedenca z možnostjo PR</a:t>
            </a:r>
          </a:p>
          <a:p>
            <a:r>
              <a:rPr lang="sl-SI" dirty="0">
                <a:solidFill>
                  <a:schemeClr val="accent6">
                    <a:lumMod val="50000"/>
                  </a:schemeClr>
                </a:solidFill>
              </a:rPr>
              <a:t>Predstavitev PR, sledi individualni razgovor o predvideni možnosti PR</a:t>
            </a:r>
          </a:p>
          <a:p>
            <a:r>
              <a:rPr lang="sl-SI" dirty="0">
                <a:solidFill>
                  <a:schemeClr val="accent6">
                    <a:lumMod val="50000"/>
                  </a:schemeClr>
                </a:solidFill>
              </a:rPr>
              <a:t>Izjava zavarovanca in delodajalca</a:t>
            </a:r>
          </a:p>
          <a:p>
            <a:r>
              <a:rPr lang="sl-SI" dirty="0">
                <a:solidFill>
                  <a:schemeClr val="accent6">
                    <a:lumMod val="50000"/>
                  </a:schemeClr>
                </a:solidFill>
              </a:rPr>
              <a:t>Obravnava pri izvajalcu zaposlitvene rehabilitacije</a:t>
            </a:r>
          </a:p>
          <a:p>
            <a:r>
              <a:rPr lang="sl-SI" dirty="0"/>
              <a:t>Izvedensko mnenje </a:t>
            </a:r>
          </a:p>
        </p:txBody>
      </p:sp>
    </p:spTree>
    <p:extLst>
      <p:ext uri="{BB962C8B-B14F-4D97-AF65-F5344CB8AC3E}">
        <p14:creationId xmlns:p14="http://schemas.microsoft.com/office/powerpoint/2010/main" val="2514353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t>Primer, </a:t>
            </a:r>
            <a:r>
              <a:rPr lang="sl-SI" dirty="0" err="1"/>
              <a:t>časovnica</a:t>
            </a:r>
            <a:endParaRPr lang="sl-SI" dirty="0"/>
          </a:p>
        </p:txBody>
      </p:sp>
      <p:sp>
        <p:nvSpPr>
          <p:cNvPr id="3" name="Označba mesta vsebine 2"/>
          <p:cNvSpPr>
            <a:spLocks noGrp="1"/>
          </p:cNvSpPr>
          <p:nvPr>
            <p:ph idx="1"/>
          </p:nvPr>
        </p:nvSpPr>
        <p:spPr/>
        <p:txBody>
          <a:bodyPr>
            <a:normAutofit fontScale="92500"/>
          </a:bodyPr>
          <a:lstStyle/>
          <a:p>
            <a:pPr>
              <a:buFont typeface="Wingdings" panose="05000000000000000000" pitchFamily="2" charset="2"/>
              <a:buChar char="Ø"/>
            </a:pPr>
            <a:r>
              <a:rPr lang="sl-SI" dirty="0"/>
              <a:t>Zavarovanec star 41 let, </a:t>
            </a:r>
            <a:r>
              <a:rPr lang="sl-SI" dirty="0">
                <a:solidFill>
                  <a:schemeClr val="accent2"/>
                </a:solidFill>
              </a:rPr>
              <a:t>postopek ZPZR </a:t>
            </a:r>
            <a:r>
              <a:rPr lang="sl-SI" dirty="0"/>
              <a:t>: datum začetka obravnave 7. 9. 2021, zaključno poročilo dne 25. 11. 2021: zavarovanec dosedanjega dela ne more več opravljati, bi bila smiselna zaposlitve na drugem DM z ustreznim usposabljanjem in/ali krajšim izobraževanjem in individualni načrt vračanja na delo</a:t>
            </a:r>
          </a:p>
          <a:p>
            <a:pPr>
              <a:buFont typeface="Wingdings" panose="05000000000000000000" pitchFamily="2" charset="2"/>
              <a:buChar char="Ø"/>
            </a:pPr>
            <a:r>
              <a:rPr lang="sl-SI" dirty="0">
                <a:solidFill>
                  <a:schemeClr val="accent2"/>
                </a:solidFill>
              </a:rPr>
              <a:t>Postopek ZPIZ</a:t>
            </a:r>
            <a:r>
              <a:rPr lang="sl-SI" dirty="0"/>
              <a:t>: Osebni zdravnik poda vlogo 13. 12. 2021 z medicinsko dokumentacijo. Delovna dokumentacija se zbira od konca decembra do 18.5.2022 (urgence)</a:t>
            </a:r>
          </a:p>
          <a:p>
            <a:pPr>
              <a:buFont typeface="Wingdings" panose="05000000000000000000" pitchFamily="2" charset="2"/>
              <a:buChar char="Ø"/>
            </a:pPr>
            <a:r>
              <a:rPr lang="sl-SI" dirty="0"/>
              <a:t>Vabilo na predstavitev, predstavitev, individualna obravnava</a:t>
            </a:r>
          </a:p>
          <a:p>
            <a:pPr>
              <a:buFont typeface="Wingdings" panose="05000000000000000000" pitchFamily="2" charset="2"/>
              <a:buChar char="Ø"/>
            </a:pPr>
            <a:r>
              <a:rPr lang="sl-SI" dirty="0">
                <a:solidFill>
                  <a:srgbClr val="C00000"/>
                </a:solidFill>
              </a:rPr>
              <a:t>Izjava zavarovanca: Ne in  Izjava delodajalca: Ne </a:t>
            </a:r>
            <a:r>
              <a:rPr lang="sl-SI" dirty="0">
                <a:solidFill>
                  <a:schemeClr val="accent1"/>
                </a:solidFill>
              </a:rPr>
              <a:t>(v postopku ZPZR je bilo DA)</a:t>
            </a:r>
          </a:p>
          <a:p>
            <a:pPr>
              <a:buFont typeface="Wingdings" panose="05000000000000000000" pitchFamily="2" charset="2"/>
              <a:buChar char="Ø"/>
            </a:pPr>
            <a:r>
              <a:rPr lang="sl-SI" dirty="0"/>
              <a:t>Izvedensko mnenje: III. kategorija invalidnosti z omejitvami</a:t>
            </a:r>
          </a:p>
          <a:p>
            <a:pPr marL="0" indent="0">
              <a:buNone/>
            </a:pPr>
            <a:r>
              <a:rPr lang="sl-SI" dirty="0">
                <a:solidFill>
                  <a:srgbClr val="C00000"/>
                </a:solidFill>
              </a:rPr>
              <a:t>Od podaje vloge dalje se postopek še enkrat ponovi kot je bilo v postopku ZPZR</a:t>
            </a:r>
          </a:p>
        </p:txBody>
      </p:sp>
    </p:spTree>
    <p:extLst>
      <p:ext uri="{BB962C8B-B14F-4D97-AF65-F5344CB8AC3E}">
        <p14:creationId xmlns:p14="http://schemas.microsoft.com/office/powerpoint/2010/main" val="3604138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sz="4400" dirty="0"/>
              <a:t>Predlog načrta vračanja na delo</a:t>
            </a:r>
            <a:endParaRPr lang="sl-SI" dirty="0"/>
          </a:p>
        </p:txBody>
      </p:sp>
      <p:sp>
        <p:nvSpPr>
          <p:cNvPr id="3" name="Označba mesta vsebine 2"/>
          <p:cNvSpPr>
            <a:spLocks noGrp="1"/>
          </p:cNvSpPr>
          <p:nvPr>
            <p:ph idx="1"/>
          </p:nvPr>
        </p:nvSpPr>
        <p:spPr/>
        <p:txBody>
          <a:bodyPr>
            <a:normAutofit fontScale="62500" lnSpcReduction="20000"/>
          </a:bodyPr>
          <a:lstStyle/>
          <a:p>
            <a:pPr marL="0" indent="0">
              <a:buNone/>
            </a:pPr>
            <a:r>
              <a:rPr lang="sl-SI" sz="1700" dirty="0">
                <a:solidFill>
                  <a:schemeClr val="accent2"/>
                </a:solidFill>
              </a:rPr>
              <a:t>Postopno vračanje na delo na delovnem mestu kuharski pomočnik preko krajšega delovnega časa in omejitev pri delu, sledi predstavitev IK ZPIZ za PR s prilagoditvijo delovnega mesta kuharski pomočnik s tehničnimi pripomočki</a:t>
            </a:r>
            <a:r>
              <a:rPr lang="sl-SI" sz="1700" dirty="0"/>
              <a:t>:</a:t>
            </a:r>
          </a:p>
          <a:p>
            <a:pPr marL="0" indent="0">
              <a:buNone/>
            </a:pPr>
            <a:r>
              <a:rPr lang="sl-SI" sz="1700" dirty="0">
                <a:solidFill>
                  <a:schemeClr val="accent1"/>
                </a:solidFill>
              </a:rPr>
              <a:t>maj-junij</a:t>
            </a:r>
            <a:r>
              <a:rPr lang="sl-SI" sz="1700" dirty="0"/>
              <a:t>: </a:t>
            </a:r>
            <a:r>
              <a:rPr lang="sl-SI" sz="1700" dirty="0">
                <a:solidFill>
                  <a:schemeClr val="accent6">
                    <a:lumMod val="50000"/>
                  </a:schemeClr>
                </a:solidFill>
              </a:rPr>
              <a:t>4 ure dnevno oz. 20 ur tedensko</a:t>
            </a:r>
            <a:r>
              <a:rPr lang="sl-SI" sz="1700" dirty="0"/>
              <a:t>, </a:t>
            </a:r>
            <a:r>
              <a:rPr lang="sl-SI" sz="1700" dirty="0">
                <a:solidFill>
                  <a:schemeClr val="accent6">
                    <a:lumMod val="50000"/>
                  </a:schemeClr>
                </a:solidFill>
              </a:rPr>
              <a:t>omejitve pri delu</a:t>
            </a:r>
            <a:r>
              <a:rPr lang="sl-SI" sz="1700" dirty="0"/>
              <a:t>-ročno premeščanje bremena do 5 kg, seznam opravil ki jih lahko opravlja, 1X mesečno spremljanje pri izvajalcu </a:t>
            </a:r>
            <a:r>
              <a:rPr lang="sl-SI" sz="1700" dirty="0" err="1"/>
              <a:t>med.dela</a:t>
            </a:r>
            <a:r>
              <a:rPr lang="sl-SI" sz="1700" dirty="0"/>
              <a:t> in/ali URI Soča</a:t>
            </a:r>
          </a:p>
          <a:p>
            <a:pPr marL="0" indent="0">
              <a:buNone/>
            </a:pPr>
            <a:r>
              <a:rPr lang="sl-SI" sz="1700" dirty="0">
                <a:solidFill>
                  <a:schemeClr val="accent1"/>
                </a:solidFill>
              </a:rPr>
              <a:t>julij-avgust</a:t>
            </a:r>
            <a:r>
              <a:rPr lang="sl-SI" sz="1700" dirty="0" smtClean="0"/>
              <a:t>: </a:t>
            </a:r>
            <a:r>
              <a:rPr lang="sl-SI" sz="1700" dirty="0" smtClean="0">
                <a:solidFill>
                  <a:schemeClr val="accent6">
                    <a:lumMod val="50000"/>
                  </a:schemeClr>
                </a:solidFill>
              </a:rPr>
              <a:t>6 </a:t>
            </a:r>
            <a:r>
              <a:rPr lang="sl-SI" sz="1700" dirty="0">
                <a:solidFill>
                  <a:schemeClr val="accent6">
                    <a:lumMod val="50000"/>
                  </a:schemeClr>
                </a:solidFill>
              </a:rPr>
              <a:t>ur dnevno oz. 30 ur tedensko, omejitve pri delu enake </a:t>
            </a:r>
            <a:r>
              <a:rPr lang="sl-SI" sz="1700" dirty="0"/>
              <a:t>kot zgoraj, seznam opravil enako, 1Xmesečno spremljanje pri izvajalcu </a:t>
            </a:r>
            <a:r>
              <a:rPr lang="sl-SI" sz="1700" dirty="0" err="1"/>
              <a:t>med.dela</a:t>
            </a:r>
            <a:r>
              <a:rPr lang="sl-SI" sz="1700" dirty="0"/>
              <a:t> in/ali URI Soča in podaja IZ-1 obrazca za predstavitev na IK ZPIZ s predlogom za PR s prilagoditvijo delovnega mesta</a:t>
            </a:r>
          </a:p>
          <a:p>
            <a:pPr marL="0" indent="0">
              <a:buNone/>
            </a:pPr>
            <a:r>
              <a:rPr lang="sl-SI" sz="1700" dirty="0">
                <a:solidFill>
                  <a:schemeClr val="accent1"/>
                </a:solidFill>
              </a:rPr>
              <a:t>September-ocenitev</a:t>
            </a:r>
            <a:r>
              <a:rPr lang="sl-SI" sz="1700" dirty="0"/>
              <a:t> na IK in izdaje odločbe ZPIZ ter pogodba PR: </a:t>
            </a:r>
            <a:r>
              <a:rPr lang="sl-SI" sz="1700" dirty="0">
                <a:solidFill>
                  <a:schemeClr val="accent6">
                    <a:lumMod val="50000"/>
                  </a:schemeClr>
                </a:solidFill>
              </a:rPr>
              <a:t>8 ur dnevno, omejitve pri delu enake</a:t>
            </a:r>
            <a:r>
              <a:rPr lang="sl-SI" sz="1700" dirty="0"/>
              <a:t>, opravila enaka, natančna opredelitev prilagoditve DM s tehničnimi pripomočki za izvajanje delovnih nalog v okviru DM-kuharski pomočnik</a:t>
            </a:r>
          </a:p>
          <a:p>
            <a:pPr marL="0" indent="0">
              <a:buNone/>
            </a:pPr>
            <a:r>
              <a:rPr lang="sl-SI" sz="1700" dirty="0">
                <a:solidFill>
                  <a:schemeClr val="accent1"/>
                </a:solidFill>
              </a:rPr>
              <a:t>Izdaja odločbe ZPIZ o PR s prilagoditvijo DM </a:t>
            </a:r>
            <a:r>
              <a:rPr lang="sl-SI" sz="1700" dirty="0"/>
              <a:t>ter izvedba prilagoditve: </a:t>
            </a:r>
            <a:r>
              <a:rPr lang="sl-SI" sz="1700" dirty="0">
                <a:solidFill>
                  <a:schemeClr val="accent6">
                    <a:lumMod val="50000"/>
                  </a:schemeClr>
                </a:solidFill>
              </a:rPr>
              <a:t>8 ur tedensko oz. 40 ur na teden, ni omejitev pri delu, ni omejitev pri seznamu </a:t>
            </a:r>
            <a:r>
              <a:rPr lang="sl-SI" sz="1700" dirty="0"/>
              <a:t>opravil ki jih lahko izvaja, </a:t>
            </a:r>
            <a:r>
              <a:rPr lang="sl-SI" sz="1700" dirty="0">
                <a:solidFill>
                  <a:schemeClr val="accent6">
                    <a:lumMod val="50000"/>
                  </a:schemeClr>
                </a:solidFill>
              </a:rPr>
              <a:t>prilagoditev DM s tehničnimi </a:t>
            </a:r>
            <a:r>
              <a:rPr lang="sl-SI" sz="1700" dirty="0" smtClean="0">
                <a:solidFill>
                  <a:schemeClr val="accent6">
                    <a:lumMod val="50000"/>
                  </a:schemeClr>
                </a:solidFill>
              </a:rPr>
              <a:t>pripomočki</a:t>
            </a:r>
          </a:p>
          <a:p>
            <a:pPr marL="0" indent="0">
              <a:buNone/>
            </a:pPr>
            <a:endParaRPr lang="sl-SI" sz="1700" dirty="0">
              <a:solidFill>
                <a:schemeClr val="accent6">
                  <a:lumMod val="50000"/>
                </a:schemeClr>
              </a:solidFill>
            </a:endParaRPr>
          </a:p>
          <a:p>
            <a:pPr marL="0" indent="0">
              <a:buNone/>
            </a:pPr>
            <a:r>
              <a:rPr lang="sl-SI" sz="1700" dirty="0"/>
              <a:t>Opomba: omejitve pri delu od maja do ocene IK so začasne in jih navede izvajalec medicine dela za delodajalca.</a:t>
            </a:r>
          </a:p>
          <a:p>
            <a:pPr marL="0" indent="0">
              <a:buNone/>
            </a:pPr>
            <a:r>
              <a:rPr lang="sl-SI" sz="1700" dirty="0">
                <a:solidFill>
                  <a:schemeClr val="accent2"/>
                </a:solidFill>
              </a:rPr>
              <a:t>Končni rezultat: invalidnost II. </a:t>
            </a:r>
            <a:r>
              <a:rPr lang="sl-SI" sz="1700" dirty="0" smtClean="0">
                <a:solidFill>
                  <a:schemeClr val="accent2"/>
                </a:solidFill>
              </a:rPr>
              <a:t>kat., </a:t>
            </a:r>
            <a:r>
              <a:rPr lang="sl-SI" sz="1700" dirty="0">
                <a:solidFill>
                  <a:schemeClr val="accent2"/>
                </a:solidFill>
              </a:rPr>
              <a:t>PR s prilagoditvijo DM s tehničnimi pripomočki, zavarovanec opravlja delo po isti POZ, omejitve delovne zmožnosti so nadomeščene s tehničnimi </a:t>
            </a:r>
            <a:r>
              <a:rPr lang="sl-SI" sz="1700" dirty="0" smtClean="0">
                <a:solidFill>
                  <a:schemeClr val="accent2"/>
                </a:solidFill>
              </a:rPr>
              <a:t>pripomočki</a:t>
            </a:r>
            <a:endParaRPr lang="sl-SI" sz="1700" dirty="0">
              <a:solidFill>
                <a:schemeClr val="accent2"/>
              </a:solidFill>
            </a:endParaRPr>
          </a:p>
          <a:p>
            <a:pPr marL="0" indent="0">
              <a:buNone/>
            </a:pPr>
            <a:r>
              <a:rPr lang="sl-SI" sz="1700" dirty="0"/>
              <a:t>Z načrtom se obvezno seznani imenovani zdravnik ZZZS in v skladu z načrtom regulira bolniški stalež.</a:t>
            </a:r>
          </a:p>
          <a:p>
            <a:pPr marL="0" indent="0">
              <a:buNone/>
            </a:pPr>
            <a:endParaRPr lang="sl-SI" dirty="0"/>
          </a:p>
        </p:txBody>
      </p:sp>
    </p:spTree>
    <p:extLst>
      <p:ext uri="{BB962C8B-B14F-4D97-AF65-F5344CB8AC3E}">
        <p14:creationId xmlns:p14="http://schemas.microsoft.com/office/powerpoint/2010/main" val="996254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t>Ugotovitve ZPIZ</a:t>
            </a:r>
          </a:p>
        </p:txBody>
      </p:sp>
      <p:sp>
        <p:nvSpPr>
          <p:cNvPr id="3" name="Označba mesta vsebine 2"/>
          <p:cNvSpPr>
            <a:spLocks noGrp="1"/>
          </p:cNvSpPr>
          <p:nvPr>
            <p:ph idx="1"/>
          </p:nvPr>
        </p:nvSpPr>
        <p:spPr/>
        <p:txBody>
          <a:bodyPr>
            <a:normAutofit fontScale="85000" lnSpcReduction="20000"/>
          </a:bodyPr>
          <a:lstStyle/>
          <a:p>
            <a:pPr lvl="0"/>
            <a:r>
              <a:rPr lang="sl-SI" dirty="0"/>
              <a:t>Okvirni namen projekta je bil usmerjen v skrajševanje bolniškega staleža z vzpostavljanjem učinkovite povezave med deležniki, ki imajo vpliv na ocenjevanje delovne zmožnosti pri osebah, pri katerih je po 3 mesecih začasne zadržanosti od dela (bolj ali manj) jasno, da je prišlo do trajnih sprememb glede delovne zmožnosti. Ugotovili smo, da v projekt niso vključene le osebe s predvideno trajno spremenjeno delovno zmožnostjo temveč tudi osebe z začasno zmanjšano zmožnostjo za delo, za katere se predvideva postopno vračanje na isto delo ali drugo delo. Že v tej fazi je bilo s strani ZPIZ izpostavljeno dejstvo, </a:t>
            </a:r>
            <a:r>
              <a:rPr lang="sl-SI" dirty="0">
                <a:solidFill>
                  <a:schemeClr val="accent1"/>
                </a:solidFill>
              </a:rPr>
              <a:t>da je (v skladu s trenutno zakonodajo s področja zdravstvenega in invalidskega zavarovanja) glavnina dela na izvajalcih zaposlitvene rehabilitacije in izvajalcih medicine dela, ki morajo za vsak primer pripraviti ustrezen program. Program bi moral upoštevati trenutne zakonske predpise (izvedenstvo s področja zdravstvenega zavarovanja, izvedenstvo s področja invalidskega zavarovanja, pristojnost izvajalcev medicine dela).  V primerih, ko pride do odstopanj od možnosti, ki jih predvideva trenutna zakonodaja, bi morali biti ob vsakem predlogu usmeritve zavarovanca podani predlogi za spremembo obstoječih predpisov.</a:t>
            </a:r>
          </a:p>
          <a:p>
            <a:endParaRPr lang="sl-SI" dirty="0"/>
          </a:p>
        </p:txBody>
      </p:sp>
    </p:spTree>
    <p:extLst>
      <p:ext uri="{BB962C8B-B14F-4D97-AF65-F5344CB8AC3E}">
        <p14:creationId xmlns:p14="http://schemas.microsoft.com/office/powerpoint/2010/main" val="2718503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457200" y="476673"/>
            <a:ext cx="8229600" cy="5649492"/>
          </a:xfrm>
        </p:spPr>
        <p:txBody>
          <a:bodyPr>
            <a:normAutofit fontScale="92500"/>
          </a:bodyPr>
          <a:lstStyle/>
          <a:p>
            <a:pPr lvl="0" algn="just"/>
            <a:r>
              <a:rPr lang="sl-SI" dirty="0"/>
              <a:t>ZPIZ  je tekom individualnih obravnav o bodoči delovni aktivnosti zavarovancev (po opravljeni </a:t>
            </a:r>
            <a:r>
              <a:rPr lang="sl-SI" dirty="0" err="1"/>
              <a:t>preliminirani</a:t>
            </a:r>
            <a:r>
              <a:rPr lang="sl-SI" dirty="0"/>
              <a:t> obravnavi zavarovanca, obravnavi pri izvajalcu zaposlitvene rehabilitacije in izvajalcu medicine dela ter predlogom oblike nadaljnjih aktivnosti) v večini primerov, kjer je bilo predlagano postopno vračanje na delo, imel pomisleke glede neusklajenosti pojma »postopno vračanje na delo« glede na »invalidsko oceno«. </a:t>
            </a:r>
            <a:r>
              <a:rPr lang="sl-SI" dirty="0">
                <a:solidFill>
                  <a:schemeClr val="accent1"/>
                </a:solidFill>
              </a:rPr>
              <a:t>ZPIZ je zavzel stališče, da postopno vračanje na delo pomeni vračanje na isto delovno mesto, ki je le časovno omejeno in perspektivno vodi v polno ali časovno omejeno delo na istem delovnem mestu. </a:t>
            </a:r>
            <a:r>
              <a:rPr lang="sl-SI" dirty="0"/>
              <a:t>V kolikor pa so v osnovi podane stvarne razbremenitve pri delu, pa že v osnovi prihaja v poštev invalidska ocena in s tem možnosti ukrepov poklicne rehabilitacije.   </a:t>
            </a:r>
            <a:r>
              <a:rPr lang="sl-SI" dirty="0">
                <a:solidFill>
                  <a:schemeClr val="accent6">
                    <a:lumMod val="50000"/>
                  </a:schemeClr>
                </a:solidFill>
              </a:rPr>
              <a:t>V individualnih poročilih je ZPIZ pričakoval opredelitev postopka vračanja na delo (vsebinsko in časovno) ter po takšnem postopku tudi rezultate, ki bi bili podlaga za oceno invalidnosti</a:t>
            </a:r>
            <a:r>
              <a:rPr lang="sl-SI" dirty="0"/>
              <a:t>. Ocene invalidnosti pred zaključenim postopkom vračanja za delo (isto ali prilagojeno) s strani ZPIZ v danih zakonskih podlagah ni možno podati. Pogrešana je bila jasna opredelitev pristojnosti izvajalca medicine dela v teh postopkih.</a:t>
            </a:r>
          </a:p>
          <a:p>
            <a:pPr marL="0" indent="0">
              <a:buNone/>
            </a:pPr>
            <a:endParaRPr lang="sl-SI" sz="1500" dirty="0"/>
          </a:p>
        </p:txBody>
      </p:sp>
    </p:spTree>
    <p:extLst>
      <p:ext uri="{BB962C8B-B14F-4D97-AF65-F5344CB8AC3E}">
        <p14:creationId xmlns:p14="http://schemas.microsoft.com/office/powerpoint/2010/main" val="4084685886"/>
      </p:ext>
    </p:extLst>
  </p:cSld>
  <p:clrMapOvr>
    <a:masterClrMapping/>
  </p:clrMapOvr>
</p:sld>
</file>

<file path=ppt/theme/theme1.xml><?xml version="1.0" encoding="utf-8"?>
<a:theme xmlns:a="http://schemas.openxmlformats.org/drawingml/2006/main" name="ZPIZ_Power point predloga">
  <a:themeElements>
    <a:clrScheme name="ZPIZ">
      <a:dk1>
        <a:srgbClr val="000000"/>
      </a:dk1>
      <a:lt1>
        <a:sysClr val="window" lastClr="FFFFFF"/>
      </a:lt1>
      <a:dk2>
        <a:srgbClr val="FFFFFF"/>
      </a:dk2>
      <a:lt2>
        <a:srgbClr val="FFFFFF"/>
      </a:lt2>
      <a:accent1>
        <a:srgbClr val="3255A4"/>
      </a:accent1>
      <a:accent2>
        <a:srgbClr val="457298"/>
      </a:accent2>
      <a:accent3>
        <a:srgbClr val="A5CFC7"/>
      </a:accent3>
      <a:accent4>
        <a:srgbClr val="2E5597"/>
      </a:accent4>
      <a:accent5>
        <a:srgbClr val="3579A0"/>
      </a:accent5>
      <a:accent6>
        <a:srgbClr val="A0D0CB"/>
      </a:accent6>
      <a:hlink>
        <a:srgbClr val="FFFFFF"/>
      </a:hlink>
      <a:folHlink>
        <a:srgbClr val="FFFFFF"/>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ZPIZ_Power point predlog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ZPIZ_Power point predloga</Template>
  <TotalTime>2025</TotalTime>
  <Words>2817</Words>
  <Application>Microsoft Office PowerPoint</Application>
  <PresentationFormat>Diaprojekcija na zaslonu (4:3)</PresentationFormat>
  <Paragraphs>111</Paragraphs>
  <Slides>23</Slides>
  <Notes>1</Notes>
  <HiddenSlides>0</HiddenSlides>
  <MMClips>0</MMClips>
  <ScaleCrop>false</ScaleCrop>
  <HeadingPairs>
    <vt:vector size="6" baseType="variant">
      <vt:variant>
        <vt:lpstr>Uporabljene pisave</vt:lpstr>
      </vt:variant>
      <vt:variant>
        <vt:i4>9</vt:i4>
      </vt:variant>
      <vt:variant>
        <vt:lpstr>Tema</vt:lpstr>
      </vt:variant>
      <vt:variant>
        <vt:i4>2</vt:i4>
      </vt:variant>
      <vt:variant>
        <vt:lpstr>Naslovi diapozitivov</vt:lpstr>
      </vt:variant>
      <vt:variant>
        <vt:i4>23</vt:i4>
      </vt:variant>
    </vt:vector>
  </HeadingPairs>
  <TitlesOfParts>
    <vt:vector size="34" baseType="lpstr">
      <vt:lpstr>Arial</vt:lpstr>
      <vt:lpstr>Calibri</vt:lpstr>
      <vt:lpstr>Verdana</vt:lpstr>
      <vt:lpstr>Wingdings</vt:lpstr>
      <vt:lpstr>Work Sans Black</vt:lpstr>
      <vt:lpstr>Work Sans ExtraBold</vt:lpstr>
      <vt:lpstr>Work Sans Light</vt:lpstr>
      <vt:lpstr>Work Sans Medium</vt:lpstr>
      <vt:lpstr>Work Sans SemiBold</vt:lpstr>
      <vt:lpstr>ZPIZ_Power point predloga</vt:lpstr>
      <vt:lpstr>1_ZPIZ_Power point predloga</vt:lpstr>
      <vt:lpstr>Projekt ZPZR z vidika ZPIZ</vt:lpstr>
      <vt:lpstr>Namen projekta</vt:lpstr>
      <vt:lpstr>Prispevek ZPIZ:</vt:lpstr>
      <vt:lpstr>Predlogi po obravnavi zavarovanca</vt:lpstr>
      <vt:lpstr>Postopek poklicne rehabilitacije po ZPIZ-2</vt:lpstr>
      <vt:lpstr>Primer, časovnica</vt:lpstr>
      <vt:lpstr>Predlog načrta vračanja na delo</vt:lpstr>
      <vt:lpstr>Ugotovitve ZPIZ</vt:lpstr>
      <vt:lpstr>PowerPointova predstavitev</vt:lpstr>
      <vt:lpstr>PowerPointova predstavitev</vt:lpstr>
      <vt:lpstr>PowerPointova predstavitev</vt:lpstr>
      <vt:lpstr>PowerPointova predstavitev</vt:lpstr>
      <vt:lpstr>Pravica do poklicne rehabilitacije</vt:lpstr>
      <vt:lpstr>Ali je temeljna pravica? V teoriji in praksi?</vt:lpstr>
      <vt:lpstr>Pravica po ZPIZ-2, Kdo jo lahko pridobi</vt:lpstr>
      <vt:lpstr>Izbirna pravica</vt:lpstr>
      <vt:lpstr>Kateri so načini poklicne rehabilitacije? </vt:lpstr>
      <vt:lpstr>Zagotavljanje poklicne rehabilitacije</vt:lpstr>
      <vt:lpstr>Obveznosti</vt:lpstr>
      <vt:lpstr>Kakšno nadomestilo  pripada med rehabilitacijo in po končani poklicni rehabilitaciji? </vt:lpstr>
      <vt:lpstr>PowerPointova predstavitev</vt:lpstr>
      <vt:lpstr>Katere so še druge pravice v zvezi s poklicno rehabilitacijo?</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Diapozitiv 1</dc:title>
  <dc:creator>mojca.rome</dc:creator>
  <cp:lastModifiedBy>Šubelj Lidija</cp:lastModifiedBy>
  <cp:revision>194</cp:revision>
  <cp:lastPrinted>2022-05-10T11:31:11Z</cp:lastPrinted>
  <dcterms:created xsi:type="dcterms:W3CDTF">2016-09-19T11:59:16Z</dcterms:created>
  <dcterms:modified xsi:type="dcterms:W3CDTF">2022-11-18T08:54:06Z</dcterms:modified>
</cp:coreProperties>
</file>