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72" r:id="rId7"/>
    <p:sldId id="273" r:id="rId8"/>
    <p:sldId id="274" r:id="rId9"/>
    <p:sldId id="260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61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64C"/>
    <a:srgbClr val="CF4356"/>
    <a:srgbClr val="F1AE10"/>
    <a:srgbClr val="017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2038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73" imgH="473" progId="TCLayout.ActiveDocument.1">
                  <p:embed/>
                </p:oleObj>
              </mc:Choice>
              <mc:Fallback>
                <p:oleObj name="think-cell Folie" r:id="rId3" imgW="473" imgH="47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7C4D143-73FE-7942-9420-5FA1D14E0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1628775"/>
            <a:ext cx="11376025" cy="2088000"/>
          </a:xfrm>
        </p:spPr>
        <p:txBody>
          <a:bodyPr vert="horz" anchor="b"/>
          <a:lstStyle>
            <a:lvl1pPr algn="ctr">
              <a:defRPr sz="5400"/>
            </a:lvl1pPr>
          </a:lstStyle>
          <a:p>
            <a:r>
              <a:rPr lang="de-AT" dirty="0" err="1"/>
              <a:t>Presentation</a:t>
            </a:r>
            <a:r>
              <a:rPr lang="de-AT" dirty="0"/>
              <a:t> title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31BFB-8604-9042-97F8-A812C69D91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3716775"/>
            <a:ext cx="11376025" cy="1080000"/>
          </a:xfrm>
        </p:spPr>
        <p:txBody>
          <a:bodyPr tIns="144000"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endParaRPr lang="en-AT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4D7F4DD-806E-9F4B-9FD0-5970C1E65940}"/>
              </a:ext>
            </a:extLst>
          </p:cNvPr>
          <p:cNvSpPr txBox="1">
            <a:spLocks/>
          </p:cNvSpPr>
          <p:nvPr/>
        </p:nvSpPr>
        <p:spPr>
          <a:xfrm rot="16200000">
            <a:off x="9462013" y="3769200"/>
            <a:ext cx="4464000" cy="1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WWW.MM.GROUP</a:t>
            </a:r>
            <a:endParaRPr lang="en-A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99898C-56D5-D646-BD2B-A20719B0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F493D-C9CD-DC45-922A-64BC6D7E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555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sion Logo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2941C-EF1D-0B4B-9CBD-B6DA9E8B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5E583D-62D0-5B40-BB76-0CF2AD6B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800" y="6238800"/>
            <a:ext cx="360000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911D2-F709-0348-96DC-EC96B0DDDAA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64000" y="1197000"/>
            <a:ext cx="4464000" cy="4464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AT" dirty="0"/>
              <a:t>Division logo</a:t>
            </a:r>
            <a:endParaRPr lang="en-AT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498789E-2872-3544-86A6-C34932715B92}"/>
              </a:ext>
            </a:extLst>
          </p:cNvPr>
          <p:cNvSpPr txBox="1">
            <a:spLocks/>
          </p:cNvSpPr>
          <p:nvPr/>
        </p:nvSpPr>
        <p:spPr>
          <a:xfrm rot="16200000">
            <a:off x="9462013" y="3769200"/>
            <a:ext cx="4464000" cy="1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WWW.MM.GROUP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4AFB670-96B0-C04E-8A2B-D212C6EE56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804399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890451A-4C55-B246-B48B-CD3196E44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3999" y="1522800"/>
            <a:ext cx="7632000" cy="540000"/>
          </a:xfrm>
          <a:prstGeom prst="roundRect">
            <a:avLst/>
          </a:prstGeom>
          <a:solidFill>
            <a:srgbClr val="E2EEE8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rgbClr val="E2EEE8"/>
                </a:solidFill>
              </a:defRPr>
            </a:lvl1pPr>
            <a:lvl2pPr marL="360000" indent="0">
              <a:buNone/>
              <a:defRPr/>
            </a:lvl2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7D19B-C98B-804F-88E4-5C06879044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400" y="1628775"/>
            <a:ext cx="7392612" cy="4464050"/>
          </a:xfrm>
        </p:spPr>
        <p:txBody>
          <a:bodyPr/>
          <a:lstStyle>
            <a:lvl1pPr marL="0" indent="-360000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2000"/>
            </a:lvl1pPr>
            <a:lvl2pPr marL="702900" indent="-342900">
              <a:buFont typeface="+mj-lt"/>
              <a:buAutoNum type="arabicPeriod"/>
              <a:defRPr/>
            </a:lvl2pPr>
            <a:lvl3pPr marL="1062900" indent="-342900">
              <a:buFont typeface="+mj-lt"/>
              <a:buAutoNum type="arabicPeriod"/>
              <a:defRPr/>
            </a:lvl3pPr>
            <a:lvl4pPr marL="1422900" indent="-342900">
              <a:buFont typeface="+mj-lt"/>
              <a:buAutoNum type="arabicPeriod"/>
              <a:defRPr/>
            </a:lvl4pPr>
            <a:lvl5pPr marL="178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102CA-1CF4-7248-8181-74C4EB6D8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7073F-0E4C-DC47-A7C5-1E2F9BA6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10437-D196-3346-81C9-5BAF11132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800" y="1628774"/>
            <a:ext cx="3409200" cy="900000"/>
          </a:xfrm>
        </p:spPr>
        <p:txBody>
          <a:bodyPr anchor="t"/>
          <a:lstStyle/>
          <a:p>
            <a:r>
              <a:rPr lang="en-US" dirty="0"/>
              <a:t>Slide title</a:t>
            </a:r>
            <a:endParaRPr lang="en-AT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DD093F1C-8F5B-034C-8B36-795A83EFBC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41DA0A8C-D661-A94B-A1E8-92FDA0158D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1200" y="6235862"/>
            <a:ext cx="3526990" cy="28733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 err="1"/>
              <a:t>Footnotes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671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3B739C-E9B0-D84E-B75F-77DC0E319A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1031492"/>
            <a:ext cx="10438812" cy="468000"/>
          </a:xfrm>
        </p:spPr>
        <p:txBody>
          <a:bodyPr anchor="t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Slide subtitle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7D19B-C98B-804F-88E4-5C068790449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102CA-1CF4-7248-8181-74C4EB6D8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7073F-0E4C-DC47-A7C5-1E2F9BA6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10437-D196-3346-81C9-5BAF11132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AT" dirty="0"/>
              <a:t>Slide title</a:t>
            </a:r>
            <a:endParaRPr lang="en-AT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A31BBE7C-CCAF-3444-AABB-3E389534B9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352BC4F-A538-DC44-8D4A-C403E759F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1200" y="6235862"/>
            <a:ext cx="3526990" cy="28733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 err="1"/>
              <a:t>Footnotes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9168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3DC2F-8CFD-9246-9237-AF791B71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D5885-C103-F24B-8689-F498FFD3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36DAE4E-BD2E-AE41-A7A8-452B8EB64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en-A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3B6814-0D9B-944E-BFF1-9BC492297D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1031492"/>
            <a:ext cx="10438812" cy="468000"/>
          </a:xfrm>
        </p:spPr>
        <p:txBody>
          <a:bodyPr anchor="t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Slide subtitle</a:t>
            </a:r>
            <a:endParaRPr lang="en-AT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3817D1B9-5067-1F4B-AA08-EEA35F7105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592EF2D-B7A5-EC47-9F7C-9FAE4D3617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1200" y="6235862"/>
            <a:ext cx="3526990" cy="28733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 err="1"/>
              <a:t>Footnotes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278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D896F3-DE00-E342-A243-0EFB10F7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1D28E-CBC5-B942-BD99-AB6F07D4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6410E21-919F-1748-91CB-9352FD4B55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13792CF-4F69-3943-A6D6-3632BAAC8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1200" y="6235862"/>
            <a:ext cx="3526990" cy="28733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 err="1"/>
              <a:t>Footnotes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696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468C9-5C72-D54E-8FCE-CB1A20DF2CA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799" y="1627228"/>
            <a:ext cx="5400000" cy="4460490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13241-A81D-C54E-86D7-08E42636F8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82800" y="1628775"/>
            <a:ext cx="5400000" cy="4464050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92EEE-1456-3C41-9863-EB401C86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A9769-B0C2-8C43-A44D-307B958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8BDFA34-1320-5E47-B444-FCBA22F34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en-AT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7BA5095-29A1-6B4C-A9A0-38A54BC53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1031492"/>
            <a:ext cx="10438812" cy="468000"/>
          </a:xfrm>
        </p:spPr>
        <p:txBody>
          <a:bodyPr anchor="t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de-AT" dirty="0"/>
              <a:t>Slide </a:t>
            </a:r>
            <a:r>
              <a:rPr lang="de-AT" dirty="0" err="1"/>
              <a:t>subtitle</a:t>
            </a:r>
            <a:endParaRPr lang="en-AT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707378A4-266B-BA4B-A557-62FA58FA17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8CC8CACE-9F5B-2848-B542-0B6B076F3B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1200" y="6235862"/>
            <a:ext cx="3526990" cy="28733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 err="1"/>
              <a:t>Footnotes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165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468C9-5C72-D54E-8FCE-CB1A20DF2CA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799" y="1627228"/>
            <a:ext cx="3409200" cy="4465597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13241-A81D-C54E-86D7-08E42636F8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91400" y="1628775"/>
            <a:ext cx="3409200" cy="4464050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92EEE-1456-3C41-9863-EB401C86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A9769-B0C2-8C43-A44D-307B958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8BDFA34-1320-5E47-B444-FCBA22F34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en-AT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7BA5095-29A1-6B4C-A9A0-38A54BC53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1031492"/>
            <a:ext cx="10438812" cy="468000"/>
          </a:xfrm>
        </p:spPr>
        <p:txBody>
          <a:bodyPr anchor="t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Slide subtitle</a:t>
            </a:r>
            <a:endParaRPr lang="en-AT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49B5D7C-3959-A646-AEB4-393C4DE5977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74812" y="1627228"/>
            <a:ext cx="3409200" cy="4465597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48131C10-B5D6-B743-9F9A-C33E8DDE4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29441643-FD9E-DD40-96FE-6C40174930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1200" y="6235862"/>
            <a:ext cx="3526990" cy="28733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 err="1"/>
              <a:t>Footnotes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69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468C9-5C72-D54E-8FCE-CB1A20DF2CA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799" y="1627228"/>
            <a:ext cx="2412000" cy="4462312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13241-A81D-C54E-86D7-08E42636F8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94800" y="1627228"/>
            <a:ext cx="2412000" cy="4467587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92EEE-1456-3C41-9863-EB401C86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A9769-B0C2-8C43-A44D-307B958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8BDFA34-1320-5E47-B444-FCBA22F34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en-AT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7BA5095-29A1-6B4C-A9A0-38A54BC53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1031492"/>
            <a:ext cx="10438812" cy="468000"/>
          </a:xfrm>
        </p:spPr>
        <p:txBody>
          <a:bodyPr anchor="t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Slide subtitle</a:t>
            </a:r>
            <a:endParaRPr lang="en-AT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49B5D7C-3959-A646-AEB4-393C4DE5977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83338" y="1627227"/>
            <a:ext cx="2412000" cy="4465597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AT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4261B5D-CF6F-8A4F-8965-0DB51BB789B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371876" y="1627227"/>
            <a:ext cx="2412000" cy="4465597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AT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90778A27-1F6E-344C-B09D-F3DB961EA7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6A8ECB8B-D7ED-AF46-82CF-CCEBCE098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81200" y="6235862"/>
            <a:ext cx="3526990" cy="28733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 err="1"/>
              <a:t>Footnotes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993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468C9-5C72-D54E-8FCE-CB1A20DF2CA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799" y="1627228"/>
            <a:ext cx="5400000" cy="4460490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92EEE-1456-3C41-9863-EB401C86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A9769-B0C2-8C43-A44D-307B958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8BDFA34-1320-5E47-B444-FCBA22F34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en-AT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7BA5095-29A1-6B4C-A9A0-38A54BC53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1031492"/>
            <a:ext cx="10438812" cy="468000"/>
          </a:xfrm>
        </p:spPr>
        <p:txBody>
          <a:bodyPr anchor="t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de-AT" dirty="0"/>
              <a:t>Slide </a:t>
            </a:r>
            <a:r>
              <a:rPr lang="de-AT" dirty="0" err="1"/>
              <a:t>subtitle</a:t>
            </a:r>
            <a:endParaRPr lang="en-AT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707378A4-266B-BA4B-A557-62FA58FA17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8CC8CACE-9F5B-2848-B542-0B6B076F3B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1200" y="6235862"/>
            <a:ext cx="3526990" cy="28733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BFBFF69-8D8D-3044-8AC3-18962AA1DD4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85203" y="1650574"/>
            <a:ext cx="5398810" cy="443714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367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468C9-5C72-D54E-8FCE-CB1A20DF2CA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86392" y="1627200"/>
            <a:ext cx="5400000" cy="4460490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92EEE-1456-3C41-9863-EB401C86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A9769-B0C2-8C43-A44D-307B958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8BDFA34-1320-5E47-B444-FCBA22F34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en-AT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7BA5095-29A1-6B4C-A9A0-38A54BC53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1031492"/>
            <a:ext cx="10438812" cy="468000"/>
          </a:xfrm>
        </p:spPr>
        <p:txBody>
          <a:bodyPr anchor="t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de-AT" dirty="0"/>
              <a:t>Slide </a:t>
            </a:r>
            <a:r>
              <a:rPr lang="de-AT" dirty="0" err="1"/>
              <a:t>subtitle</a:t>
            </a:r>
            <a:endParaRPr lang="en-AT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707378A4-266B-BA4B-A557-62FA58FA17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8CC8CACE-9F5B-2848-B542-0B6B076F3B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1200" y="6235862"/>
            <a:ext cx="3526990" cy="28733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BFBFF69-8D8D-3044-8AC3-18962AA1DD4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6800" y="1627199"/>
            <a:ext cx="5398810" cy="44656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449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Light with Pictur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9440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E95B7B7-E8BA-BC4A-B682-CF895C39F6C2}"/>
              </a:ext>
            </a:extLst>
          </p:cNvPr>
          <p:cNvSpPr txBox="1">
            <a:spLocks/>
          </p:cNvSpPr>
          <p:nvPr/>
        </p:nvSpPr>
        <p:spPr>
          <a:xfrm rot="16200000">
            <a:off x="9462013" y="3769200"/>
            <a:ext cx="4464000" cy="1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WWW.MM.GROUP</a:t>
            </a:r>
            <a:endParaRPr lang="en-A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889DE6-0C6C-A644-A7F2-20DA247071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1628775"/>
            <a:ext cx="11376025" cy="2088000"/>
          </a:xfrm>
        </p:spPr>
        <p:txBody>
          <a:bodyPr vert="horz" anchor="b"/>
          <a:lstStyle>
            <a:lvl1pPr algn="ctr">
              <a:defRPr sz="5400"/>
            </a:lvl1pPr>
          </a:lstStyle>
          <a:p>
            <a:r>
              <a:rPr lang="de-AT" dirty="0" err="1"/>
              <a:t>Presentation</a:t>
            </a:r>
            <a:r>
              <a:rPr lang="de-AT" dirty="0"/>
              <a:t> title</a:t>
            </a:r>
            <a:endParaRPr lang="en-AT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FC04A02-006C-BD48-84A6-6C4E6C1FB6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3716775"/>
            <a:ext cx="11376025" cy="1080000"/>
          </a:xfrm>
        </p:spPr>
        <p:txBody>
          <a:bodyPr tIns="144000"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dirty="0" err="1"/>
              <a:t>Presentation</a:t>
            </a:r>
            <a:r>
              <a:rPr lang="de-AT" dirty="0"/>
              <a:t> </a:t>
            </a:r>
            <a:r>
              <a:rPr lang="de-AT" dirty="0" err="1"/>
              <a:t>subtitle</a:t>
            </a:r>
            <a:endParaRPr lang="en-A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72B84-E460-C544-9551-A2B56364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373EA-C77D-E448-8A34-74A34A38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1210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A8B2D-B1C8-9E47-A04D-EB47D9B41F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6800" y="1632027"/>
            <a:ext cx="5400000" cy="360000"/>
          </a:xfrm>
        </p:spPr>
        <p:txBody>
          <a:bodyPr lIns="108000" tIns="0" rIns="108000" bIns="72000"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42A13-C1D9-B946-BB73-FFB9AC6861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6800" y="1992027"/>
            <a:ext cx="5400000" cy="4100798"/>
          </a:xfrm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E1AAF-EE49-3D40-8AA7-B15D8A53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F052D-9554-6242-BC92-6C4CDF82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ABB8554-9540-B943-9753-C45A77E0A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en-AT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C32A9B7-5E5E-E44E-9AC2-A977AE6255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1031492"/>
            <a:ext cx="10438812" cy="468000"/>
          </a:xfrm>
        </p:spPr>
        <p:txBody>
          <a:bodyPr anchor="t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Slide subtitle</a:t>
            </a:r>
            <a:endParaRPr lang="en-AT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E5018-71C9-814F-940E-52BFEAB4DEF9}"/>
              </a:ext>
            </a:extLst>
          </p:cNvPr>
          <p:cNvCxnSpPr/>
          <p:nvPr/>
        </p:nvCxnSpPr>
        <p:spPr>
          <a:xfrm>
            <a:off x="406800" y="1992027"/>
            <a:ext cx="540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B6A41CF-67A4-E14A-B913-16D92E7229F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383338" y="1632027"/>
            <a:ext cx="5400000" cy="360000"/>
          </a:xfrm>
        </p:spPr>
        <p:txBody>
          <a:bodyPr lIns="108000" tIns="0" rIns="108000" bIns="72000"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C526B3D-AE16-7C48-8608-5F7DD408147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83338" y="1992027"/>
            <a:ext cx="5400000" cy="4100798"/>
          </a:xfrm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F74102-35D9-3C47-BBEF-691EF41EA2EB}"/>
              </a:ext>
            </a:extLst>
          </p:cNvPr>
          <p:cNvCxnSpPr/>
          <p:nvPr/>
        </p:nvCxnSpPr>
        <p:spPr>
          <a:xfrm>
            <a:off x="6383338" y="1992027"/>
            <a:ext cx="540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EF0FA-133F-BC47-B205-0775A2652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5400000">
            <a:off x="5736000" y="3864027"/>
            <a:ext cx="720000" cy="360000"/>
          </a:xfrm>
          <a:prstGeom prst="triangle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E6762DCB-241C-3D4B-8D95-651E7220D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91578FAE-0B95-8040-8941-ACE77E62A9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81200" y="6235862"/>
            <a:ext cx="3526990" cy="28733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 err="1"/>
              <a:t>Footnotes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008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A8B2D-B1C8-9E47-A04D-EB47D9B41F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6800" y="1632027"/>
            <a:ext cx="3409200" cy="360000"/>
          </a:xfrm>
        </p:spPr>
        <p:txBody>
          <a:bodyPr lIns="108000" tIns="0" rIns="108000" bIns="72000"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42A13-C1D9-B946-BB73-FFB9AC6861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6800" y="1992027"/>
            <a:ext cx="3409200" cy="4104050"/>
          </a:xfrm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E1AAF-EE49-3D40-8AA7-B15D8A53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F052D-9554-6242-BC92-6C4CDF82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ABB8554-9540-B943-9753-C45A77E0A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en-AT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C32A9B7-5E5E-E44E-9AC2-A977AE6255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1031492"/>
            <a:ext cx="10438812" cy="468000"/>
          </a:xfrm>
        </p:spPr>
        <p:txBody>
          <a:bodyPr anchor="t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Slide subtitle</a:t>
            </a:r>
            <a:endParaRPr lang="en-AT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E5018-71C9-814F-940E-52BFEAB4DEF9}"/>
              </a:ext>
            </a:extLst>
          </p:cNvPr>
          <p:cNvCxnSpPr/>
          <p:nvPr/>
        </p:nvCxnSpPr>
        <p:spPr>
          <a:xfrm>
            <a:off x="406800" y="1992027"/>
            <a:ext cx="3409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B6A41CF-67A4-E14A-B913-16D92E7229F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91400" y="1632027"/>
            <a:ext cx="3409200" cy="360000"/>
          </a:xfrm>
        </p:spPr>
        <p:txBody>
          <a:bodyPr lIns="108000" tIns="0" rIns="108000" bIns="72000"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C526B3D-AE16-7C48-8608-5F7DD408147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91400" y="1992027"/>
            <a:ext cx="3409200" cy="4104050"/>
          </a:xfrm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F74102-35D9-3C47-BBEF-691EF41EA2EB}"/>
              </a:ext>
            </a:extLst>
          </p:cNvPr>
          <p:cNvCxnSpPr/>
          <p:nvPr/>
        </p:nvCxnSpPr>
        <p:spPr>
          <a:xfrm>
            <a:off x="4391400" y="1992027"/>
            <a:ext cx="3409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53DED55-6866-A547-9ECC-8014EC55438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74812" y="1628775"/>
            <a:ext cx="3409200" cy="360000"/>
          </a:xfrm>
        </p:spPr>
        <p:txBody>
          <a:bodyPr lIns="108000" tIns="0" rIns="108000" bIns="72000"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8C6271C-0BD3-6948-B065-4C4FBB421C4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374812" y="1988775"/>
            <a:ext cx="3409200" cy="4104050"/>
          </a:xfrm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50AFD3-AAB9-384D-8D31-8C547D953368}"/>
              </a:ext>
            </a:extLst>
          </p:cNvPr>
          <p:cNvCxnSpPr/>
          <p:nvPr/>
        </p:nvCxnSpPr>
        <p:spPr>
          <a:xfrm>
            <a:off x="8374812" y="1988775"/>
            <a:ext cx="3409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34F0EF5-09FD-C04C-B9FD-23CD0A88E4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5400000">
            <a:off x="3743106" y="3864027"/>
            <a:ext cx="720000" cy="360000"/>
          </a:xfrm>
          <a:prstGeom prst="triangle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96B2487-6AE6-EE4D-9F11-D5E8059E95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5400000">
            <a:off x="7727706" y="3864027"/>
            <a:ext cx="720000" cy="360000"/>
          </a:xfrm>
          <a:prstGeom prst="triangle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874E0CD5-EC5B-8248-92A7-80536635B9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5BAB3733-BBEC-DB45-A6FE-9E03B75690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1200" y="6235862"/>
            <a:ext cx="3526990" cy="28733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 err="1"/>
              <a:t>Footnotes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362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A8B2D-B1C8-9E47-A04D-EB47D9B41F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6800" y="1632027"/>
            <a:ext cx="2412000" cy="360000"/>
          </a:xfrm>
        </p:spPr>
        <p:txBody>
          <a:bodyPr lIns="108000" tIns="0" rIns="108000" bIns="72000"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42A13-C1D9-B946-BB73-FFB9AC6861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6800" y="1992026"/>
            <a:ext cx="2412000" cy="4090555"/>
          </a:xfrm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E1AAF-EE49-3D40-8AA7-B15D8A53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F052D-9554-6242-BC92-6C4CDF82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ABB8554-9540-B943-9753-C45A77E0A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en-AT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C32A9B7-5E5E-E44E-9AC2-A977AE6255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1031492"/>
            <a:ext cx="10438812" cy="468000"/>
          </a:xfrm>
        </p:spPr>
        <p:txBody>
          <a:bodyPr anchor="t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Slide subtitle</a:t>
            </a:r>
            <a:endParaRPr lang="en-AT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E5018-71C9-814F-940E-52BFEAB4DEF9}"/>
              </a:ext>
            </a:extLst>
          </p:cNvPr>
          <p:cNvCxnSpPr/>
          <p:nvPr/>
        </p:nvCxnSpPr>
        <p:spPr>
          <a:xfrm>
            <a:off x="406800" y="1992027"/>
            <a:ext cx="241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B6A41CF-67A4-E14A-B913-16D92E7229F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96663" y="1637145"/>
            <a:ext cx="2412000" cy="360000"/>
          </a:xfrm>
        </p:spPr>
        <p:txBody>
          <a:bodyPr lIns="108000" tIns="0" rIns="108000" bIns="72000"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C526B3D-AE16-7C48-8608-5F7DD408147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396663" y="1997144"/>
            <a:ext cx="2412000" cy="4090555"/>
          </a:xfrm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F74102-35D9-3C47-BBEF-691EF41EA2EB}"/>
              </a:ext>
            </a:extLst>
          </p:cNvPr>
          <p:cNvCxnSpPr/>
          <p:nvPr/>
        </p:nvCxnSpPr>
        <p:spPr>
          <a:xfrm>
            <a:off x="3396663" y="1997145"/>
            <a:ext cx="241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53DED55-6866-A547-9ECC-8014EC55438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383338" y="1632027"/>
            <a:ext cx="2412000" cy="360000"/>
          </a:xfrm>
        </p:spPr>
        <p:txBody>
          <a:bodyPr lIns="108000" tIns="0" rIns="108000" bIns="72000"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8C6271C-0BD3-6948-B065-4C4FBB421C4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83338" y="1992026"/>
            <a:ext cx="2412000" cy="4090555"/>
          </a:xfrm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50AFD3-AAB9-384D-8D31-8C547D953368}"/>
              </a:ext>
            </a:extLst>
          </p:cNvPr>
          <p:cNvCxnSpPr/>
          <p:nvPr/>
        </p:nvCxnSpPr>
        <p:spPr>
          <a:xfrm>
            <a:off x="6383338" y="1992027"/>
            <a:ext cx="241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0E28F9D-7133-7D42-8144-FC170BC5D0D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370013" y="1642265"/>
            <a:ext cx="2412000" cy="360000"/>
          </a:xfrm>
        </p:spPr>
        <p:txBody>
          <a:bodyPr lIns="108000" tIns="0" rIns="108000" bIns="72000"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7DAFB1A7-7BA3-BB43-BA6B-7259A41904D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9370013" y="2002264"/>
            <a:ext cx="2412000" cy="4090555"/>
          </a:xfrm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C9AC87-CB51-D044-A55E-ED060B6FE2A4}"/>
              </a:ext>
            </a:extLst>
          </p:cNvPr>
          <p:cNvCxnSpPr/>
          <p:nvPr/>
        </p:nvCxnSpPr>
        <p:spPr>
          <a:xfrm>
            <a:off x="9370013" y="2002265"/>
            <a:ext cx="241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66C97C9-6D5C-9A4A-81D2-02E075FE40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5400000">
            <a:off x="2742950" y="3869086"/>
            <a:ext cx="720000" cy="360000"/>
          </a:xfrm>
          <a:prstGeom prst="triangle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11495161-F6AC-1840-A27B-D8FE5DA9D7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rot="5400000">
            <a:off x="5732813" y="3864027"/>
            <a:ext cx="720000" cy="360000"/>
          </a:xfrm>
          <a:prstGeom prst="triangle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9765442-BED7-5140-AEC8-5CC2703F77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 rot="5400000">
            <a:off x="8722675" y="3874265"/>
            <a:ext cx="720000" cy="360000"/>
          </a:xfrm>
          <a:prstGeom prst="triangle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9" name="Textplatzhalter 7">
            <a:extLst>
              <a:ext uri="{FF2B5EF4-FFF2-40B4-BE49-F238E27FC236}">
                <a16:creationId xmlns:a16="http://schemas.microsoft.com/office/drawing/2014/main" id="{ADBDDB5C-F7A2-5348-A77F-D87E916804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E511AD70-CBDB-3748-9FC0-0D405D04D7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81200" y="6235862"/>
            <a:ext cx="3526990" cy="28733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 err="1"/>
              <a:t>Footnotes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9992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(High Contra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A8B2D-B1C8-9E47-A04D-EB47D9B41F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6800" y="1632027"/>
            <a:ext cx="5400000" cy="360000"/>
          </a:xfrm>
          <a:solidFill>
            <a:schemeClr val="tx2"/>
          </a:solidFill>
          <a:ln>
            <a:noFill/>
          </a:ln>
        </p:spPr>
        <p:txBody>
          <a:bodyPr lIns="108000" tIns="0" rIns="108000" bIns="72000" anchor="b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42A13-C1D9-B946-BB73-FFB9AC6861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6800" y="1992027"/>
            <a:ext cx="5400000" cy="4100798"/>
          </a:xfrm>
          <a:solidFill>
            <a:schemeClr val="bg1">
              <a:lumMod val="95000"/>
            </a:schemeClr>
          </a:solidFill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E1AAF-EE49-3D40-8AA7-B15D8A53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F052D-9554-6242-BC92-6C4CDF82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ABB8554-9540-B943-9753-C45A77E0A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en-AT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C32A9B7-5E5E-E44E-9AC2-A977AE6255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1031492"/>
            <a:ext cx="10438812" cy="468000"/>
          </a:xfrm>
        </p:spPr>
        <p:txBody>
          <a:bodyPr anchor="t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Slide subtitle</a:t>
            </a:r>
            <a:endParaRPr lang="en-AT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B6A41CF-67A4-E14A-B913-16D92E7229F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383338" y="1632027"/>
            <a:ext cx="5400000" cy="360000"/>
          </a:xfrm>
          <a:solidFill>
            <a:schemeClr val="bg2"/>
          </a:solidFill>
        </p:spPr>
        <p:txBody>
          <a:bodyPr lIns="108000" tIns="0" rIns="108000" bIns="72000" anchor="b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C526B3D-AE16-7C48-8608-5F7DD408147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83338" y="1992027"/>
            <a:ext cx="5400000" cy="4100798"/>
          </a:xfrm>
          <a:solidFill>
            <a:schemeClr val="bg1">
              <a:lumMod val="95000"/>
            </a:schemeClr>
          </a:solidFill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5E9F4BF-672D-C04D-A8DF-36E4463FBE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5400000">
            <a:off x="5736000" y="3864027"/>
            <a:ext cx="720000" cy="360000"/>
          </a:xfrm>
          <a:prstGeom prst="triangle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6F348A53-5E73-4947-9646-8D08C73299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AA432EC-CA87-4542-869E-8FF97AA4AB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81200" y="6235862"/>
            <a:ext cx="3526990" cy="28733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 err="1"/>
              <a:t>Footnotes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777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 (High Contra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A8B2D-B1C8-9E47-A04D-EB47D9B41F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6800" y="1632027"/>
            <a:ext cx="3409200" cy="360000"/>
          </a:xfrm>
          <a:solidFill>
            <a:schemeClr val="tx2"/>
          </a:solidFill>
        </p:spPr>
        <p:txBody>
          <a:bodyPr lIns="108000" tIns="0" rIns="108000" bIns="72000" anchor="b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42A13-C1D9-B946-BB73-FFB9AC6861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6800" y="1992027"/>
            <a:ext cx="3409200" cy="4104000"/>
          </a:xfrm>
          <a:solidFill>
            <a:schemeClr val="bg1">
              <a:lumMod val="95000"/>
            </a:schemeClr>
          </a:solidFill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E1AAF-EE49-3D40-8AA7-B15D8A53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F052D-9554-6242-BC92-6C4CDF82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ABB8554-9540-B943-9753-C45A77E0A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en-AT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C32A9B7-5E5E-E44E-9AC2-A977AE6255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1031492"/>
            <a:ext cx="10438812" cy="468000"/>
          </a:xfrm>
        </p:spPr>
        <p:txBody>
          <a:bodyPr anchor="t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Slide subtitle</a:t>
            </a:r>
            <a:endParaRPr lang="en-AT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B6A41CF-67A4-E14A-B913-16D92E7229F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91400" y="1632027"/>
            <a:ext cx="3409200" cy="360000"/>
          </a:xfrm>
          <a:solidFill>
            <a:schemeClr val="bg2"/>
          </a:solidFill>
        </p:spPr>
        <p:txBody>
          <a:bodyPr lIns="108000" tIns="0" rIns="108000" bIns="72000" anchor="b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C526B3D-AE16-7C48-8608-5F7DD408147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91400" y="1992027"/>
            <a:ext cx="3409200" cy="4104000"/>
          </a:xfrm>
          <a:solidFill>
            <a:schemeClr val="bg1">
              <a:lumMod val="95000"/>
            </a:schemeClr>
          </a:solidFill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4A464F-1E7F-C048-93F6-D9139857B4D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76000" y="1628825"/>
            <a:ext cx="3409200" cy="360000"/>
          </a:xfrm>
          <a:solidFill>
            <a:schemeClr val="tx2">
              <a:lumMod val="75000"/>
            </a:schemeClr>
          </a:solidFill>
        </p:spPr>
        <p:txBody>
          <a:bodyPr lIns="108000" tIns="0" rIns="108000" bIns="72000" anchor="b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ED60BED-0A42-2F4E-91FF-E1AB1E5A57C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376000" y="1988825"/>
            <a:ext cx="3409200" cy="4104000"/>
          </a:xfrm>
          <a:solidFill>
            <a:schemeClr val="bg1">
              <a:lumMod val="95000"/>
            </a:schemeClr>
          </a:solidFill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99BF2EC-D9DB-E244-89C5-DA36B598D5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5400000">
            <a:off x="3743106" y="3864027"/>
            <a:ext cx="720000" cy="360000"/>
          </a:xfrm>
          <a:prstGeom prst="triangle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274EA50-3F3E-1840-AF3F-9EEBF317C9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5400000">
            <a:off x="7727706" y="3864027"/>
            <a:ext cx="720000" cy="360000"/>
          </a:xfrm>
          <a:prstGeom prst="triangle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0E3613C6-5D60-FD46-A56E-254CF6EDB8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59CA258B-64D6-3948-92E8-B58F3F4F7A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1200" y="6235862"/>
            <a:ext cx="3526990" cy="28733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 err="1"/>
              <a:t>Footnotes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2583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mparison (High Contra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A8B2D-B1C8-9E47-A04D-EB47D9B41F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6800" y="1632027"/>
            <a:ext cx="2412000" cy="360000"/>
          </a:xfrm>
          <a:solidFill>
            <a:schemeClr val="tx2"/>
          </a:solidFill>
        </p:spPr>
        <p:txBody>
          <a:bodyPr lIns="108000" tIns="0" rIns="108000" bIns="72000" anchor="b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42A13-C1D9-B946-BB73-FFB9AC6861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6800" y="1992027"/>
            <a:ext cx="2412000" cy="4104050"/>
          </a:xfrm>
          <a:solidFill>
            <a:schemeClr val="bg1">
              <a:lumMod val="95000"/>
            </a:schemeClr>
          </a:solidFill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E1AAF-EE49-3D40-8AA7-B15D8A53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F052D-9554-6242-BC92-6C4CDF82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ABB8554-9540-B943-9753-C45A77E0A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en-AT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C32A9B7-5E5E-E44E-9AC2-A977AE6255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1031492"/>
            <a:ext cx="10438812" cy="468000"/>
          </a:xfrm>
        </p:spPr>
        <p:txBody>
          <a:bodyPr anchor="t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Slide subtitle</a:t>
            </a:r>
            <a:endParaRPr lang="en-AT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B6A41CF-67A4-E14A-B913-16D92E7229F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96663" y="1632027"/>
            <a:ext cx="2412000" cy="360000"/>
          </a:xfrm>
          <a:solidFill>
            <a:schemeClr val="bg2"/>
          </a:solidFill>
        </p:spPr>
        <p:txBody>
          <a:bodyPr lIns="108000" tIns="0" rIns="108000" bIns="72000" anchor="b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style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C526B3D-AE16-7C48-8608-5F7DD408147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396663" y="1992027"/>
            <a:ext cx="2412000" cy="4104050"/>
          </a:xfrm>
          <a:solidFill>
            <a:schemeClr val="bg1">
              <a:lumMod val="95000"/>
            </a:schemeClr>
          </a:solidFill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4A464F-1E7F-C048-93F6-D9139857B4D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383339" y="1628825"/>
            <a:ext cx="2412000" cy="360000"/>
          </a:xfrm>
          <a:solidFill>
            <a:schemeClr val="tx2">
              <a:lumMod val="75000"/>
            </a:schemeClr>
          </a:solidFill>
        </p:spPr>
        <p:txBody>
          <a:bodyPr lIns="108000" tIns="0" rIns="108000" bIns="72000" anchor="b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style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ED60BED-0A42-2F4E-91FF-E1AB1E5A57C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83339" y="1988825"/>
            <a:ext cx="2412000" cy="4104050"/>
          </a:xfrm>
          <a:solidFill>
            <a:schemeClr val="bg1">
              <a:lumMod val="95000"/>
            </a:schemeClr>
          </a:solidFill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DF5BAA0-25AB-D441-852F-D5C6F23552C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370015" y="1628775"/>
            <a:ext cx="2412000" cy="360000"/>
          </a:xfrm>
          <a:solidFill>
            <a:schemeClr val="bg2">
              <a:lumMod val="40000"/>
              <a:lumOff val="60000"/>
            </a:schemeClr>
          </a:solidFill>
        </p:spPr>
        <p:txBody>
          <a:bodyPr lIns="108000" tIns="0" rIns="108000" bIns="72000"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style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DBDDC89-8211-C845-9E8F-BCE7C415812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9370015" y="1988775"/>
            <a:ext cx="2412000" cy="4104050"/>
          </a:xfrm>
          <a:solidFill>
            <a:schemeClr val="bg1">
              <a:lumMod val="95000"/>
            </a:schemeClr>
          </a:solidFill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90A5A62-3C20-7149-8906-38FFB5827F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5400000">
            <a:off x="2742950" y="3869086"/>
            <a:ext cx="720000" cy="360000"/>
          </a:xfrm>
          <a:prstGeom prst="triangl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808FEDDD-E451-1B4D-8040-B656C83192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rot="5400000">
            <a:off x="5732813" y="3864027"/>
            <a:ext cx="720000" cy="360000"/>
          </a:xfrm>
          <a:prstGeom prst="triangl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39DD349-2B76-4D4C-84C0-E157AF8086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 rot="5400000">
            <a:off x="8722675" y="3874265"/>
            <a:ext cx="720000" cy="360000"/>
          </a:xfrm>
          <a:prstGeom prst="triangl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A6DF6126-E4C6-7B44-B1B1-6B7163E73A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6923D95F-E90D-7B49-B69A-510EA47DB2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81200" y="6235862"/>
            <a:ext cx="3526990" cy="28733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 err="1"/>
              <a:t>Footnotes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849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CCA6DD-6804-B144-B569-6DB4694ADE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798" y="1627228"/>
            <a:ext cx="7826400" cy="4465597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E1AAF-EE49-3D40-8AA7-B15D8A53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F052D-9554-6242-BC92-6C4CDF82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ABB8554-9540-B943-9753-C45A77E0A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en-AT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C32A9B7-5E5E-E44E-9AC2-A977AE6255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1031492"/>
            <a:ext cx="10438812" cy="468000"/>
          </a:xfrm>
        </p:spPr>
        <p:txBody>
          <a:bodyPr anchor="t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Slide subtitle</a:t>
            </a:r>
            <a:endParaRPr lang="en-AT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4A464F-1E7F-C048-93F6-D9139857B4D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76000" y="1628825"/>
            <a:ext cx="3409200" cy="360000"/>
          </a:xfrm>
          <a:solidFill>
            <a:schemeClr val="tx2"/>
          </a:solidFill>
        </p:spPr>
        <p:txBody>
          <a:bodyPr lIns="108000" tIns="0" rIns="108000" bIns="72000" anchor="b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ED60BED-0A42-2F4E-91FF-E1AB1E5A57C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376000" y="1988825"/>
            <a:ext cx="3409200" cy="4104000"/>
          </a:xfrm>
          <a:solidFill>
            <a:schemeClr val="bg1">
              <a:lumMod val="95000"/>
            </a:schemeClr>
          </a:solidFill>
        </p:spPr>
        <p:txBody>
          <a:bodyPr lIns="108000" tIns="72000" rIns="108000"/>
          <a:lstStyle>
            <a:lvl1pPr marL="180000" indent="-180000">
              <a:lnSpc>
                <a:spcPts val="144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1pPr>
            <a:lvl2pPr marL="36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2pPr>
            <a:lvl3pPr marL="54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3pPr>
            <a:lvl4pPr marL="72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4pPr>
            <a:lvl5pPr marL="900000" indent="-180000">
              <a:lnSpc>
                <a:spcPts val="1440"/>
              </a:lnSpc>
              <a:buClr>
                <a:schemeClr val="tx2"/>
              </a:buClr>
              <a:buFont typeface="System Font Regular"/>
              <a:buChar char="–"/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2B0F20DC-9046-474F-9A1C-4CA9941A41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3BD0380C-6633-EE49-9971-5CE09CE738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1200" y="6235862"/>
            <a:ext cx="3526990" cy="28733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 err="1"/>
              <a:t>Footnotes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61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468C9-5C72-D54E-8FCE-CB1A20DF2CA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6799" y="1627227"/>
            <a:ext cx="5400000" cy="4465597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13241-A81D-C54E-86D7-08E42636F8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82800" y="1628775"/>
            <a:ext cx="5400000" cy="3024000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92EEE-1456-3C41-9863-EB401C86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A9769-B0C2-8C43-A44D-307B958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8BDFA34-1320-5E47-B444-FCBA22F34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en-AT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7BA5095-29A1-6B4C-A9A0-38A54BC53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1031492"/>
            <a:ext cx="10438812" cy="468000"/>
          </a:xfrm>
        </p:spPr>
        <p:txBody>
          <a:bodyPr anchor="t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Slide subtitle</a:t>
            </a:r>
            <a:endParaRPr lang="en-AT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70FFB6-B4F4-B54A-A918-8D86A34AB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2800" y="4782058"/>
            <a:ext cx="1702800" cy="129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sl-SI"/>
              <a:t>Kliknite ikono, če želite dodati sliko</a:t>
            </a:r>
            <a:endParaRPr lang="en-AT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392DEFE-21C4-A744-99BD-3A265D6F0A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81213" y="4782058"/>
            <a:ext cx="1702800" cy="129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sl-SI"/>
              <a:t>Kliknite ikono, če želite dodati sliko</a:t>
            </a:r>
            <a:endParaRPr lang="en-AT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A3E19F87-48CA-DA4B-9EBE-6CC665CCA7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32006" y="4782058"/>
            <a:ext cx="1702800" cy="129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sl-SI"/>
              <a:t>Kliknite ikono, če želite dodati sliko</a:t>
            </a:r>
            <a:endParaRPr lang="en-AT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FE67DB1D-AF43-AB48-B843-E4EDE36929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B8FED92A-40F4-9445-9B45-A63324246D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81200" y="6237288"/>
            <a:ext cx="3526990" cy="285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 err="1"/>
              <a:t>Footnotes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188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6201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086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7376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73" imgH="473" progId="TCLayout.ActiveDocument.1">
                  <p:embed/>
                </p:oleObj>
              </mc:Choice>
              <mc:Fallback>
                <p:oleObj name="think-cell Folie" r:id="rId3" imgW="473" imgH="47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2941C-EF1D-0B4B-9CBD-B6DA9E8B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pic>
        <p:nvPicPr>
          <p:cNvPr id="8" name="Grafik 6">
            <a:extLst>
              <a:ext uri="{FF2B5EF4-FFF2-40B4-BE49-F238E27FC236}">
                <a16:creationId xmlns:a16="http://schemas.microsoft.com/office/drawing/2014/main" id="{7FB48FBD-2E11-B644-9513-F128BCF011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4800" y="334800"/>
            <a:ext cx="648000" cy="64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60EDCEF-33E7-C34F-A2A5-4A071EE85911}"/>
              </a:ext>
            </a:extLst>
          </p:cNvPr>
          <p:cNvSpPr txBox="1">
            <a:spLocks/>
          </p:cNvSpPr>
          <p:nvPr/>
        </p:nvSpPr>
        <p:spPr>
          <a:xfrm rot="16200000">
            <a:off x="9462013" y="3769200"/>
            <a:ext cx="4464000" cy="1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WWW.MM.GROUP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FD7F78-B583-0C4F-B725-D3FE5ECC42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1628775"/>
            <a:ext cx="11376025" cy="2088000"/>
          </a:xfrm>
        </p:spPr>
        <p:txBody>
          <a:bodyPr vert="horz" anchor="b"/>
          <a:lstStyle>
            <a:lvl1pPr algn="ctr">
              <a:defRPr sz="5400"/>
            </a:lvl1pPr>
          </a:lstStyle>
          <a:p>
            <a:r>
              <a:rPr lang="de-AT" dirty="0" err="1"/>
              <a:t>Presentation</a:t>
            </a:r>
            <a:r>
              <a:rPr lang="de-AT" dirty="0"/>
              <a:t> title</a:t>
            </a:r>
            <a:endParaRPr lang="en-AT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7A305BB-E535-4A43-A5E6-7A05C5190A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3716775"/>
            <a:ext cx="11376025" cy="1080000"/>
          </a:xfrm>
        </p:spPr>
        <p:txBody>
          <a:bodyPr tIns="144000"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dirty="0" err="1"/>
              <a:t>Presentation</a:t>
            </a:r>
            <a:r>
              <a:rPr lang="de-AT" dirty="0"/>
              <a:t> </a:t>
            </a:r>
            <a:r>
              <a:rPr lang="de-AT" dirty="0" err="1"/>
              <a:t>subtitle</a:t>
            </a:r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03742-78FF-E440-9FBF-0C09B0AB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992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0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Dark with Pictur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3838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2941C-EF1D-0B4B-9CBD-B6DA9E8B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4206EC3-3CA2-0F43-B30B-DE6A62B74402}"/>
              </a:ext>
            </a:extLst>
          </p:cNvPr>
          <p:cNvSpPr txBox="1">
            <a:spLocks/>
          </p:cNvSpPr>
          <p:nvPr/>
        </p:nvSpPr>
        <p:spPr>
          <a:xfrm rot="16200000">
            <a:off x="9462013" y="3769200"/>
            <a:ext cx="4464000" cy="1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WWW.MM.GROUP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F21E4CE-91E0-BE41-83AB-4F7304EC4F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1628775"/>
            <a:ext cx="11376025" cy="2088000"/>
          </a:xfrm>
        </p:spPr>
        <p:txBody>
          <a:bodyPr vert="horz" anchor="b"/>
          <a:lstStyle>
            <a:lvl1pPr algn="ctr">
              <a:defRPr sz="5400"/>
            </a:lvl1pPr>
          </a:lstStyle>
          <a:p>
            <a:r>
              <a:rPr lang="de-AT" dirty="0" err="1"/>
              <a:t>Presentation</a:t>
            </a:r>
            <a:r>
              <a:rPr lang="de-AT" dirty="0"/>
              <a:t> title</a:t>
            </a:r>
            <a:endParaRPr lang="en-AT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BE1F8A3-8728-794F-ABCD-EB69CB9A2F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3716775"/>
            <a:ext cx="11376025" cy="1080000"/>
          </a:xfrm>
        </p:spPr>
        <p:txBody>
          <a:bodyPr tIns="144000"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dirty="0" err="1"/>
              <a:t>Presentation</a:t>
            </a:r>
            <a:r>
              <a:rPr lang="de-AT" dirty="0"/>
              <a:t> </a:t>
            </a:r>
            <a:r>
              <a:rPr lang="de-AT" dirty="0" err="1"/>
              <a:t>subtitle</a:t>
            </a:r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633412-0287-564D-B89F-F2DCA68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4939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6">
            <a:extLst>
              <a:ext uri="{FF2B5EF4-FFF2-40B4-BE49-F238E27FC236}">
                <a16:creationId xmlns:a16="http://schemas.microsoft.com/office/drawing/2014/main" id="{856BF46B-F3F4-F942-9D1B-A57CD8C2A2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574" y="1567774"/>
            <a:ext cx="3722451" cy="3722451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EE3B217-39B4-3B4E-A524-CD86047EEFCE}"/>
              </a:ext>
            </a:extLst>
          </p:cNvPr>
          <p:cNvSpPr txBox="1">
            <a:spLocks/>
          </p:cNvSpPr>
          <p:nvPr/>
        </p:nvSpPr>
        <p:spPr>
          <a:xfrm rot="16200000">
            <a:off x="9462013" y="3769200"/>
            <a:ext cx="4464000" cy="1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WWW.MM.GROUP</a:t>
            </a:r>
            <a:endParaRPr lang="en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4E61C6-7F77-324D-8ACA-EBF26537C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E16B67-1141-3643-8D4E-2EA7A462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DD093F1C-8F5B-034C-8B36-795A83EFBC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604032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Alternative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2941C-EF1D-0B4B-9CBD-B6DA9E8B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5E583D-62D0-5B40-BB76-0CF2AD6B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800" y="6238800"/>
            <a:ext cx="360000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pic>
        <p:nvPicPr>
          <p:cNvPr id="11" name="Grafik 6">
            <a:extLst>
              <a:ext uri="{FF2B5EF4-FFF2-40B4-BE49-F238E27FC236}">
                <a16:creationId xmlns:a16="http://schemas.microsoft.com/office/drawing/2014/main" id="{861815CC-DA43-0C43-B526-5266F74A12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774" y="1560553"/>
            <a:ext cx="3722451" cy="3722451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4F07015-FF7C-4347-9907-AA14322BE3AA}"/>
              </a:ext>
            </a:extLst>
          </p:cNvPr>
          <p:cNvSpPr txBox="1">
            <a:spLocks/>
          </p:cNvSpPr>
          <p:nvPr/>
        </p:nvSpPr>
        <p:spPr>
          <a:xfrm rot="16200000">
            <a:off x="9462013" y="3769200"/>
            <a:ext cx="4464000" cy="1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WWW.MM.GROUP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4AFB670-96B0-C04E-8A2B-D212C6EE56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4198332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(Dark with Pictur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2941C-EF1D-0B4B-9CBD-B6DA9E8B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1FF60B-F7E0-0E42-8050-79C728AD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800" y="6238800"/>
            <a:ext cx="360000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pic>
        <p:nvPicPr>
          <p:cNvPr id="11" name="Grafik 6">
            <a:extLst>
              <a:ext uri="{FF2B5EF4-FFF2-40B4-BE49-F238E27FC236}">
                <a16:creationId xmlns:a16="http://schemas.microsoft.com/office/drawing/2014/main" id="{8742CF94-AD55-AB4A-A625-3E2DCED3F9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574" y="1567774"/>
            <a:ext cx="3722451" cy="3722451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0AB2467-6988-5E4D-82C3-F12752ED6EDA}"/>
              </a:ext>
            </a:extLst>
          </p:cNvPr>
          <p:cNvSpPr txBox="1">
            <a:spLocks/>
          </p:cNvSpPr>
          <p:nvPr/>
        </p:nvSpPr>
        <p:spPr>
          <a:xfrm rot="16200000">
            <a:off x="9462013" y="3769200"/>
            <a:ext cx="4464000" cy="1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WWW.MM.GROUP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4AFB670-96B0-C04E-8A2B-D212C6EE56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784340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Alternative (Dark with Pictur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2941C-EF1D-0B4B-9CBD-B6DA9E8B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1FF60B-F7E0-0E42-8050-79C728AD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800" y="6238800"/>
            <a:ext cx="360000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Grafik 6">
            <a:extLst>
              <a:ext uri="{FF2B5EF4-FFF2-40B4-BE49-F238E27FC236}">
                <a16:creationId xmlns:a16="http://schemas.microsoft.com/office/drawing/2014/main" id="{18491013-4DBC-F047-8F1B-A5D4D6608D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774" y="1560553"/>
            <a:ext cx="3722451" cy="3722451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9687782-0D11-E84B-BC7E-5F0337B9D489}"/>
              </a:ext>
            </a:extLst>
          </p:cNvPr>
          <p:cNvSpPr txBox="1">
            <a:spLocks/>
          </p:cNvSpPr>
          <p:nvPr/>
        </p:nvSpPr>
        <p:spPr>
          <a:xfrm rot="16200000">
            <a:off x="9462013" y="3769200"/>
            <a:ext cx="4464000" cy="1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WWW.MM.GROUP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4AFB670-96B0-C04E-8A2B-D212C6EE56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2228717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sion Logo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2941C-EF1D-0B4B-9CBD-B6DA9E8B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5E583D-62D0-5B40-BB76-0CF2AD6B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800" y="6238800"/>
            <a:ext cx="360000" cy="28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911D2-F709-0348-96DC-EC96B0DDDAA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64000" y="1197000"/>
            <a:ext cx="4464000" cy="4464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AT" dirty="0"/>
              <a:t>Division logo</a:t>
            </a:r>
            <a:endParaRPr lang="en-AT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C24110E-EAAC-5244-839F-DA54BBB0F56E}"/>
              </a:ext>
            </a:extLst>
          </p:cNvPr>
          <p:cNvSpPr txBox="1">
            <a:spLocks/>
          </p:cNvSpPr>
          <p:nvPr/>
        </p:nvSpPr>
        <p:spPr>
          <a:xfrm rot="16200000">
            <a:off x="9462013" y="3769200"/>
            <a:ext cx="4464000" cy="1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WWW.MM.GROUP</a:t>
            </a:r>
            <a:endParaRPr lang="en-AT" dirty="0">
              <a:solidFill>
                <a:schemeClr val="tx2"/>
              </a:solidFill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DD093F1C-8F5B-034C-8B36-795A83EFBC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6235862"/>
            <a:ext cx="4104000" cy="287338"/>
          </a:xfr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234118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11386520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3" imgW="473" imgH="473" progId="TCLayout.ActiveDocument.1">
                  <p:embed/>
                </p:oleObj>
              </mc:Choice>
              <mc:Fallback>
                <p:oleObj name="think-cell Folie" r:id="rId33" imgW="473" imgH="473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3745C-EF9D-BE49-866B-335B1FC8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514801"/>
            <a:ext cx="10440000" cy="5039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AT" dirty="0"/>
              <a:t>Slide title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7F3C1-AE4F-0943-A6CE-A7E82AB65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628775"/>
            <a:ext cx="11376026" cy="446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13F56-B6B0-4B49-AAFD-8B83645CB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238800"/>
            <a:ext cx="27432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A0A292EC-DB46-4A72-AE33-B3651B29255C}" type="datetimeFigureOut">
              <a:rPr lang="sl-SI" smtClean="0"/>
              <a:t>29.11.2022</a:t>
            </a:fld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F2E94-DA08-8440-92C7-273711F67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13" y="6238800"/>
            <a:ext cx="36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9F04F62-A1AE-4BFA-B4C1-B73F268AA6CE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Grafik 6">
            <a:extLst>
              <a:ext uri="{FF2B5EF4-FFF2-40B4-BE49-F238E27FC236}">
                <a16:creationId xmlns:a16="http://schemas.microsoft.com/office/drawing/2014/main" id="{CE29B1E9-50B1-A04F-9128-C3F9E899A866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6013" y="333375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45750" indent="-285750" algn="l" defTabSz="914400" rtl="0" eaLnBrk="1" latinLnBrk="0" hangingPunct="1">
        <a:lnSpc>
          <a:spcPts val="1920"/>
        </a:lnSpc>
        <a:spcBef>
          <a:spcPts val="600"/>
        </a:spcBef>
        <a:buClr>
          <a:schemeClr val="tx2"/>
        </a:buClr>
        <a:buFont typeface="System Font Regular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750" indent="-285750" algn="l" defTabSz="914400" rtl="0" eaLnBrk="1" latinLnBrk="0" hangingPunct="1">
        <a:lnSpc>
          <a:spcPts val="1920"/>
        </a:lnSpc>
        <a:spcBef>
          <a:spcPts val="600"/>
        </a:spcBef>
        <a:buClr>
          <a:schemeClr val="tx2"/>
        </a:buClr>
        <a:buFont typeface="System Font Regular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750" indent="-285750" algn="l" defTabSz="914400" rtl="0" eaLnBrk="1" latinLnBrk="0" hangingPunct="1">
        <a:lnSpc>
          <a:spcPts val="1920"/>
        </a:lnSpc>
        <a:spcBef>
          <a:spcPts val="600"/>
        </a:spcBef>
        <a:buClr>
          <a:schemeClr val="tx2"/>
        </a:buClr>
        <a:buFont typeface="System Font Regular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750" indent="-285750" algn="l" defTabSz="914400" rtl="0" eaLnBrk="1" latinLnBrk="0" hangingPunct="1">
        <a:lnSpc>
          <a:spcPts val="1920"/>
        </a:lnSpc>
        <a:spcBef>
          <a:spcPts val="600"/>
        </a:spcBef>
        <a:buClr>
          <a:schemeClr val="tx2"/>
        </a:buClr>
        <a:buFont typeface="System Font Regular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orient="horz" pos="4110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3838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935">
          <p15:clr>
            <a:srgbClr val="F26B43"/>
          </p15:clr>
        </p15:guide>
        <p15:guide id="9" pos="7423">
          <p15:clr>
            <a:srgbClr val="F26B43"/>
          </p15:clr>
        </p15:guide>
        <p15:guide id="10" pos="3840">
          <p15:clr>
            <a:srgbClr val="F26B43"/>
          </p15:clr>
        </p15:guide>
        <p15:guide id="11" pos="257">
          <p15:clr>
            <a:srgbClr val="F26B43"/>
          </p15:clr>
        </p15:guide>
        <p15:guide id="12" pos="4021">
          <p15:clr>
            <a:srgbClr val="F26B43"/>
          </p15:clr>
        </p15:guide>
        <p15:guide id="13" pos="36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407987" y="1354455"/>
            <a:ext cx="11376025" cy="2088000"/>
          </a:xfrm>
        </p:spPr>
        <p:txBody>
          <a:bodyPr/>
          <a:lstStyle/>
          <a:p>
            <a:r>
              <a:rPr lang="sl-SI" sz="4000" dirty="0"/>
              <a:t>Zgodnja poklicna in zaposlitvena rehabilitacija v procesu vračanja na delo 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MM Količevo</a:t>
            </a:r>
          </a:p>
          <a:p>
            <a:r>
              <a:rPr lang="sl-SI" dirty="0"/>
              <a:t>Lidija Zupančič</a:t>
            </a:r>
          </a:p>
          <a:p>
            <a:r>
              <a:rPr lang="sl-SI" dirty="0"/>
              <a:t>24.11.2022</a:t>
            </a:r>
          </a:p>
        </p:txBody>
      </p:sp>
    </p:spTree>
    <p:extLst>
      <p:ext uri="{BB962C8B-B14F-4D97-AF65-F5344CB8AC3E}">
        <p14:creationId xmlns:p14="http://schemas.microsoft.com/office/powerpoint/2010/main" val="135254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FA83FCD-8EBB-D646-A8CE-6188A586E14A}"/>
              </a:ext>
            </a:extLst>
          </p:cNvPr>
          <p:cNvSpPr/>
          <p:nvPr/>
        </p:nvSpPr>
        <p:spPr>
          <a:xfrm flipH="1">
            <a:off x="1458381" y="2611943"/>
            <a:ext cx="484335" cy="242047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sz="900">
              <a:latin typeface="+mj-lt"/>
            </a:endParaRPr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B5BFCD92-0923-244A-A9E3-E09E4CCC332E}"/>
              </a:ext>
            </a:extLst>
          </p:cNvPr>
          <p:cNvSpPr/>
          <p:nvPr/>
        </p:nvSpPr>
        <p:spPr>
          <a:xfrm flipH="1">
            <a:off x="4040216" y="2611943"/>
            <a:ext cx="484335" cy="24204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sz="90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9567C1D-8379-9C4F-A0B4-25A0671417A9}"/>
              </a:ext>
            </a:extLst>
          </p:cNvPr>
          <p:cNvSpPr txBox="1"/>
          <p:nvPr/>
        </p:nvSpPr>
        <p:spPr>
          <a:xfrm>
            <a:off x="1346380" y="5348845"/>
            <a:ext cx="1736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Aktivno sodelovanje</a:t>
            </a:r>
            <a:endParaRPr lang="en-US" sz="1600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54BBF0A-F3EA-224A-A60C-F5740A2CB694}"/>
              </a:ext>
            </a:extLst>
          </p:cNvPr>
          <p:cNvSpPr txBox="1"/>
          <p:nvPr/>
        </p:nvSpPr>
        <p:spPr>
          <a:xfrm>
            <a:off x="3940724" y="5348845"/>
            <a:ext cx="1736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„Mehke veščine“</a:t>
            </a:r>
            <a:endParaRPr lang="en-US" sz="1600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5AF6945-1490-0045-9DDE-5FC813AF8ABC}"/>
              </a:ext>
            </a:extLst>
          </p:cNvPr>
          <p:cNvSpPr txBox="1"/>
          <p:nvPr/>
        </p:nvSpPr>
        <p:spPr>
          <a:xfrm>
            <a:off x="9070777" y="5348845"/>
            <a:ext cx="1736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Medicinski pripomočki</a:t>
            </a:r>
            <a:endParaRPr lang="en-US" sz="1600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04E66A-6F22-2A47-BF44-6E0827A43F54}"/>
              </a:ext>
            </a:extLst>
          </p:cNvPr>
          <p:cNvSpPr txBox="1"/>
          <p:nvPr/>
        </p:nvSpPr>
        <p:spPr>
          <a:xfrm>
            <a:off x="6497698" y="5348845"/>
            <a:ext cx="1736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Celostna vključenost</a:t>
            </a:r>
            <a:endParaRPr lang="en-US" sz="1600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9BB32B2-3FCF-D741-A4EF-F16B1B6FFD7F}"/>
              </a:ext>
            </a:extLst>
          </p:cNvPr>
          <p:cNvSpPr/>
          <p:nvPr/>
        </p:nvSpPr>
        <p:spPr>
          <a:xfrm>
            <a:off x="1484326" y="4981342"/>
            <a:ext cx="1490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400" b="1" dirty="0">
                <a:solidFill>
                  <a:schemeClr val="tx2"/>
                </a:solidFill>
                <a:latin typeface="+mj-lt"/>
                <a:ea typeface="Roboto Medium" panose="02000000000000000000" pitchFamily="2" charset="0"/>
                <a:cs typeface="Poppins" pitchFamily="2" charset="77"/>
              </a:rPr>
              <a:t>PREDNOSTI</a:t>
            </a:r>
            <a:endParaRPr lang="en-US" sz="4400" b="1" dirty="0">
              <a:solidFill>
                <a:schemeClr val="tx2"/>
              </a:solidFill>
              <a:latin typeface="+mj-lt"/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82017C4-691B-F548-AD43-D9A7BCDDAE20}"/>
              </a:ext>
            </a:extLst>
          </p:cNvPr>
          <p:cNvSpPr/>
          <p:nvPr/>
        </p:nvSpPr>
        <p:spPr>
          <a:xfrm>
            <a:off x="4050546" y="4981342"/>
            <a:ext cx="1490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400" b="1" dirty="0">
                <a:solidFill>
                  <a:srgbClr val="0179B2"/>
                </a:solidFill>
                <a:latin typeface="+mj-lt"/>
                <a:ea typeface="Roboto Medium" panose="02000000000000000000" pitchFamily="2" charset="0"/>
                <a:cs typeface="Poppins" pitchFamily="2" charset="77"/>
              </a:rPr>
              <a:t>SLABOSTI</a:t>
            </a:r>
            <a:endParaRPr lang="en-US" sz="4400" b="1" dirty="0">
              <a:solidFill>
                <a:srgbClr val="0179B2"/>
              </a:solidFill>
              <a:latin typeface="+mj-lt"/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F3672DE-E3E9-E444-AAA8-0E84B5BE3307}"/>
              </a:ext>
            </a:extLst>
          </p:cNvPr>
          <p:cNvSpPr/>
          <p:nvPr/>
        </p:nvSpPr>
        <p:spPr>
          <a:xfrm>
            <a:off x="6596821" y="4981342"/>
            <a:ext cx="1490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400" b="1" dirty="0">
                <a:solidFill>
                  <a:srgbClr val="F1AE10"/>
                </a:solidFill>
                <a:latin typeface="+mj-lt"/>
                <a:ea typeface="Roboto Medium" panose="02000000000000000000" pitchFamily="2" charset="0"/>
                <a:cs typeface="Poppins" pitchFamily="2" charset="77"/>
              </a:rPr>
              <a:t>PRILOŽNOSTI</a:t>
            </a:r>
            <a:endParaRPr lang="en-US" sz="1400" b="1" dirty="0">
              <a:solidFill>
                <a:srgbClr val="F1AE10"/>
              </a:solidFill>
              <a:latin typeface="+mj-lt"/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A02DFD6-0CC0-E74A-A835-77FC8FF9690B}"/>
              </a:ext>
            </a:extLst>
          </p:cNvPr>
          <p:cNvSpPr/>
          <p:nvPr/>
        </p:nvSpPr>
        <p:spPr>
          <a:xfrm>
            <a:off x="9213021" y="4981342"/>
            <a:ext cx="1490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400" b="1" dirty="0">
                <a:solidFill>
                  <a:schemeClr val="accent4"/>
                </a:solidFill>
                <a:latin typeface="+mj-lt"/>
                <a:ea typeface="Roboto Medium" panose="02000000000000000000" pitchFamily="2" charset="0"/>
                <a:cs typeface="Poppins" pitchFamily="2" charset="77"/>
              </a:rPr>
              <a:t>GROŽNJE</a:t>
            </a:r>
            <a:endParaRPr lang="en-US" sz="1400" b="1" dirty="0">
              <a:solidFill>
                <a:schemeClr val="accent4"/>
              </a:solidFill>
              <a:latin typeface="+mj-lt"/>
              <a:ea typeface="Roboto Medium" panose="02000000000000000000" pitchFamily="2" charset="0"/>
              <a:cs typeface="Poppins" pitchFamily="2" charset="77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3680011" y="2282794"/>
            <a:ext cx="2231584" cy="2588637"/>
            <a:chOff x="3680011" y="2282794"/>
            <a:chExt cx="2231584" cy="2588637"/>
          </a:xfrm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84714F4-120A-1547-8CE1-9E3A38D814BA}"/>
                </a:ext>
              </a:extLst>
            </p:cNvPr>
            <p:cNvSpPr/>
            <p:nvPr/>
          </p:nvSpPr>
          <p:spPr>
            <a:xfrm rot="5400000">
              <a:off x="3501484" y="2461321"/>
              <a:ext cx="2588637" cy="2231584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C88070F0-8CA3-FC45-A516-7C1564E4B914}"/>
                </a:ext>
              </a:extLst>
            </p:cNvPr>
            <p:cNvSpPr/>
            <p:nvPr/>
          </p:nvSpPr>
          <p:spPr>
            <a:xfrm rot="5400000">
              <a:off x="3713843" y="2630926"/>
              <a:ext cx="2195151" cy="1892371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49" name="Pentagon 48">
              <a:extLst>
                <a:ext uri="{FF2B5EF4-FFF2-40B4-BE49-F238E27FC236}">
                  <a16:creationId xmlns:a16="http://schemas.microsoft.com/office/drawing/2014/main" id="{E618A0D9-282D-4744-BD93-2CA3ABB4CB7E}"/>
                </a:ext>
              </a:extLst>
            </p:cNvPr>
            <p:cNvSpPr/>
            <p:nvPr/>
          </p:nvSpPr>
          <p:spPr>
            <a:xfrm rot="5400000">
              <a:off x="3894484" y="2954419"/>
              <a:ext cx="775799" cy="484335"/>
            </a:xfrm>
            <a:prstGeom prst="homePlate">
              <a:avLst>
                <a:gd name="adj" fmla="val 28684"/>
              </a:avLst>
            </a:prstGeom>
            <a:solidFill>
              <a:srgbClr val="017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739C1E2-4422-6343-868F-A17C2B346D1B}"/>
                </a:ext>
              </a:extLst>
            </p:cNvPr>
            <p:cNvSpPr txBox="1"/>
            <p:nvPr/>
          </p:nvSpPr>
          <p:spPr>
            <a:xfrm>
              <a:off x="4918039" y="3050731"/>
              <a:ext cx="595085" cy="10926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rgbClr val="0179B2"/>
                  </a:solidFill>
                  <a:latin typeface="+mj-lt"/>
                  <a:ea typeface="Roboto Medium" panose="02000000000000000000" pitchFamily="2" charset="0"/>
                  <a:cs typeface="Poppins Medium" pitchFamily="2" charset="77"/>
                </a:rPr>
                <a:t>W</a:t>
              </a:r>
            </a:p>
          </p:txBody>
        </p:sp>
        <p:sp>
          <p:nvSpPr>
            <p:cNvPr id="107" name="Gráfico 247">
              <a:extLst>
                <a:ext uri="{FF2B5EF4-FFF2-40B4-BE49-F238E27FC236}">
                  <a16:creationId xmlns:a16="http://schemas.microsoft.com/office/drawing/2014/main" id="{9251AD0D-12FE-7745-8DB0-DF413BCA5E91}"/>
                </a:ext>
              </a:extLst>
            </p:cNvPr>
            <p:cNvSpPr/>
            <p:nvPr/>
          </p:nvSpPr>
          <p:spPr>
            <a:xfrm>
              <a:off x="4150101" y="3101448"/>
              <a:ext cx="285416" cy="190277"/>
            </a:xfrm>
            <a:custGeom>
              <a:avLst/>
              <a:gdLst>
                <a:gd name="connsiteX0" fmla="*/ 487584 w 570831"/>
                <a:gd name="connsiteY0" fmla="*/ 0 h 380554"/>
                <a:gd name="connsiteX1" fmla="*/ 428471 w 570831"/>
                <a:gd name="connsiteY1" fmla="*/ 24633 h 380554"/>
                <a:gd name="connsiteX2" fmla="*/ 285416 w 570831"/>
                <a:gd name="connsiteY2" fmla="*/ 176109 h 380554"/>
                <a:gd name="connsiteX3" fmla="*/ 142127 w 570831"/>
                <a:gd name="connsiteY3" fmla="*/ 24389 h 380554"/>
                <a:gd name="connsiteX4" fmla="*/ 83245 w 570831"/>
                <a:gd name="connsiteY4" fmla="*/ 0 h 380554"/>
                <a:gd name="connsiteX5" fmla="*/ 0 w 570831"/>
                <a:gd name="connsiteY5" fmla="*/ 83247 h 380554"/>
                <a:gd name="connsiteX6" fmla="*/ 24273 w 570831"/>
                <a:gd name="connsiteY6" fmla="*/ 141989 h 380554"/>
                <a:gd name="connsiteX7" fmla="*/ 226559 w 570831"/>
                <a:gd name="connsiteY7" fmla="*/ 356166 h 380554"/>
                <a:gd name="connsiteX8" fmla="*/ 268646 w 570831"/>
                <a:gd name="connsiteY8" fmla="*/ 378859 h 380554"/>
                <a:gd name="connsiteX9" fmla="*/ 285417 w 570831"/>
                <a:gd name="connsiteY9" fmla="*/ 380555 h 380554"/>
                <a:gd name="connsiteX10" fmla="*/ 302164 w 570831"/>
                <a:gd name="connsiteY10" fmla="*/ 378859 h 380554"/>
                <a:gd name="connsiteX11" fmla="*/ 344507 w 570831"/>
                <a:gd name="connsiteY11" fmla="*/ 355922 h 380554"/>
                <a:gd name="connsiteX12" fmla="*/ 546444 w 570831"/>
                <a:gd name="connsiteY12" fmla="*/ 142105 h 380554"/>
                <a:gd name="connsiteX13" fmla="*/ 570831 w 570831"/>
                <a:gd name="connsiteY13" fmla="*/ 83247 h 380554"/>
                <a:gd name="connsiteX14" fmla="*/ 487584 w 570831"/>
                <a:gd name="connsiteY14" fmla="*/ 0 h 38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831" h="380554">
                  <a:moveTo>
                    <a:pt x="487584" y="0"/>
                  </a:moveTo>
                  <a:cubicBezTo>
                    <a:pt x="465333" y="0"/>
                    <a:pt x="444429" y="8664"/>
                    <a:pt x="428471" y="24633"/>
                  </a:cubicBezTo>
                  <a:lnTo>
                    <a:pt x="285416" y="176109"/>
                  </a:lnTo>
                  <a:lnTo>
                    <a:pt x="142127" y="24389"/>
                  </a:lnTo>
                  <a:cubicBezTo>
                    <a:pt x="126402" y="8664"/>
                    <a:pt x="105498" y="0"/>
                    <a:pt x="83245" y="0"/>
                  </a:cubicBezTo>
                  <a:cubicBezTo>
                    <a:pt x="37349" y="0"/>
                    <a:pt x="0" y="37349"/>
                    <a:pt x="0" y="83247"/>
                  </a:cubicBezTo>
                  <a:cubicBezTo>
                    <a:pt x="0" y="105429"/>
                    <a:pt x="8617" y="126286"/>
                    <a:pt x="24273" y="141989"/>
                  </a:cubicBezTo>
                  <a:lnTo>
                    <a:pt x="226559" y="356166"/>
                  </a:lnTo>
                  <a:cubicBezTo>
                    <a:pt x="238149" y="367757"/>
                    <a:pt x="252712" y="375608"/>
                    <a:pt x="268646" y="378859"/>
                  </a:cubicBezTo>
                  <a:cubicBezTo>
                    <a:pt x="274128" y="379985"/>
                    <a:pt x="279772" y="380555"/>
                    <a:pt x="285417" y="380555"/>
                  </a:cubicBezTo>
                  <a:cubicBezTo>
                    <a:pt x="291061" y="380555"/>
                    <a:pt x="296705" y="379986"/>
                    <a:pt x="302164" y="378859"/>
                  </a:cubicBezTo>
                  <a:cubicBezTo>
                    <a:pt x="318121" y="375607"/>
                    <a:pt x="332684" y="367757"/>
                    <a:pt x="344507" y="355922"/>
                  </a:cubicBezTo>
                  <a:lnTo>
                    <a:pt x="546444" y="142105"/>
                  </a:lnTo>
                  <a:cubicBezTo>
                    <a:pt x="562167" y="126391"/>
                    <a:pt x="570831" y="105487"/>
                    <a:pt x="570831" y="83247"/>
                  </a:cubicBezTo>
                  <a:cubicBezTo>
                    <a:pt x="570831" y="37349"/>
                    <a:pt x="533482" y="0"/>
                    <a:pt x="487584" y="0"/>
                  </a:cubicBezTo>
                  <a:close/>
                </a:path>
              </a:pathLst>
            </a:custGeom>
            <a:solidFill>
              <a:schemeClr val="bg1"/>
            </a:solidFill>
            <a:ln w="1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900">
                <a:latin typeface="+mj-lt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1099043" y="2282794"/>
            <a:ext cx="2231584" cy="2588637"/>
            <a:chOff x="1099043" y="2282794"/>
            <a:chExt cx="2231584" cy="2588637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8D5A5E05-26E4-DF4A-B2DE-7713C82C4E3E}"/>
                </a:ext>
              </a:extLst>
            </p:cNvPr>
            <p:cNvSpPr/>
            <p:nvPr/>
          </p:nvSpPr>
          <p:spPr>
            <a:xfrm rot="5400000">
              <a:off x="920516" y="2461321"/>
              <a:ext cx="2588637" cy="2231584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41" name="Hexagon 40">
              <a:extLst>
                <a:ext uri="{FF2B5EF4-FFF2-40B4-BE49-F238E27FC236}">
                  <a16:creationId xmlns:a16="http://schemas.microsoft.com/office/drawing/2014/main" id="{2BEE85E1-79A2-A04F-83F2-F6EF3C1CB0EA}"/>
                </a:ext>
              </a:extLst>
            </p:cNvPr>
            <p:cNvSpPr/>
            <p:nvPr/>
          </p:nvSpPr>
          <p:spPr>
            <a:xfrm rot="5400000">
              <a:off x="1132008" y="2630926"/>
              <a:ext cx="2195151" cy="1892371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D12B11EF-1077-674B-8434-326F92F2743A}"/>
                </a:ext>
              </a:extLst>
            </p:cNvPr>
            <p:cNvSpPr/>
            <p:nvPr/>
          </p:nvSpPr>
          <p:spPr>
            <a:xfrm rot="5400000">
              <a:off x="1312649" y="2954419"/>
              <a:ext cx="775799" cy="484335"/>
            </a:xfrm>
            <a:prstGeom prst="homePlate">
              <a:avLst>
                <a:gd name="adj" fmla="val 2868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129FACD-D0F0-144F-A141-AD8178B0C4E7}"/>
                </a:ext>
              </a:extLst>
            </p:cNvPr>
            <p:cNvSpPr txBox="1"/>
            <p:nvPr/>
          </p:nvSpPr>
          <p:spPr>
            <a:xfrm>
              <a:off x="2400437" y="3050731"/>
              <a:ext cx="595085" cy="10926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  <a:latin typeface="+mj-lt"/>
                  <a:ea typeface="Roboto Medium" panose="02000000000000000000" pitchFamily="2" charset="0"/>
                  <a:cs typeface="Poppins Medium" pitchFamily="2" charset="77"/>
                </a:rPr>
                <a:t>S</a:t>
              </a:r>
            </a:p>
          </p:txBody>
        </p:sp>
        <p:sp>
          <p:nvSpPr>
            <p:cNvPr id="108" name="Gráfico 247">
              <a:extLst>
                <a:ext uri="{FF2B5EF4-FFF2-40B4-BE49-F238E27FC236}">
                  <a16:creationId xmlns:a16="http://schemas.microsoft.com/office/drawing/2014/main" id="{5FFD0DA5-6958-1D41-8A5A-908DD0A56442}"/>
                </a:ext>
              </a:extLst>
            </p:cNvPr>
            <p:cNvSpPr/>
            <p:nvPr/>
          </p:nvSpPr>
          <p:spPr>
            <a:xfrm rot="10800000">
              <a:off x="1572001" y="3101448"/>
              <a:ext cx="285416" cy="190277"/>
            </a:xfrm>
            <a:custGeom>
              <a:avLst/>
              <a:gdLst>
                <a:gd name="connsiteX0" fmla="*/ 487584 w 570831"/>
                <a:gd name="connsiteY0" fmla="*/ 0 h 380554"/>
                <a:gd name="connsiteX1" fmla="*/ 428471 w 570831"/>
                <a:gd name="connsiteY1" fmla="*/ 24633 h 380554"/>
                <a:gd name="connsiteX2" fmla="*/ 285416 w 570831"/>
                <a:gd name="connsiteY2" fmla="*/ 176109 h 380554"/>
                <a:gd name="connsiteX3" fmla="*/ 142127 w 570831"/>
                <a:gd name="connsiteY3" fmla="*/ 24389 h 380554"/>
                <a:gd name="connsiteX4" fmla="*/ 83245 w 570831"/>
                <a:gd name="connsiteY4" fmla="*/ 0 h 380554"/>
                <a:gd name="connsiteX5" fmla="*/ 0 w 570831"/>
                <a:gd name="connsiteY5" fmla="*/ 83247 h 380554"/>
                <a:gd name="connsiteX6" fmla="*/ 24273 w 570831"/>
                <a:gd name="connsiteY6" fmla="*/ 141989 h 380554"/>
                <a:gd name="connsiteX7" fmla="*/ 226559 w 570831"/>
                <a:gd name="connsiteY7" fmla="*/ 356166 h 380554"/>
                <a:gd name="connsiteX8" fmla="*/ 268646 w 570831"/>
                <a:gd name="connsiteY8" fmla="*/ 378859 h 380554"/>
                <a:gd name="connsiteX9" fmla="*/ 285417 w 570831"/>
                <a:gd name="connsiteY9" fmla="*/ 380555 h 380554"/>
                <a:gd name="connsiteX10" fmla="*/ 302164 w 570831"/>
                <a:gd name="connsiteY10" fmla="*/ 378859 h 380554"/>
                <a:gd name="connsiteX11" fmla="*/ 344507 w 570831"/>
                <a:gd name="connsiteY11" fmla="*/ 355922 h 380554"/>
                <a:gd name="connsiteX12" fmla="*/ 546444 w 570831"/>
                <a:gd name="connsiteY12" fmla="*/ 142105 h 380554"/>
                <a:gd name="connsiteX13" fmla="*/ 570831 w 570831"/>
                <a:gd name="connsiteY13" fmla="*/ 83247 h 380554"/>
                <a:gd name="connsiteX14" fmla="*/ 487584 w 570831"/>
                <a:gd name="connsiteY14" fmla="*/ 0 h 38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831" h="380554">
                  <a:moveTo>
                    <a:pt x="487584" y="0"/>
                  </a:moveTo>
                  <a:cubicBezTo>
                    <a:pt x="465333" y="0"/>
                    <a:pt x="444429" y="8664"/>
                    <a:pt x="428471" y="24633"/>
                  </a:cubicBezTo>
                  <a:lnTo>
                    <a:pt x="285416" y="176109"/>
                  </a:lnTo>
                  <a:lnTo>
                    <a:pt x="142127" y="24389"/>
                  </a:lnTo>
                  <a:cubicBezTo>
                    <a:pt x="126402" y="8664"/>
                    <a:pt x="105498" y="0"/>
                    <a:pt x="83245" y="0"/>
                  </a:cubicBezTo>
                  <a:cubicBezTo>
                    <a:pt x="37349" y="0"/>
                    <a:pt x="0" y="37349"/>
                    <a:pt x="0" y="83247"/>
                  </a:cubicBezTo>
                  <a:cubicBezTo>
                    <a:pt x="0" y="105429"/>
                    <a:pt x="8617" y="126286"/>
                    <a:pt x="24273" y="141989"/>
                  </a:cubicBezTo>
                  <a:lnTo>
                    <a:pt x="226559" y="356166"/>
                  </a:lnTo>
                  <a:cubicBezTo>
                    <a:pt x="238149" y="367757"/>
                    <a:pt x="252712" y="375608"/>
                    <a:pt x="268646" y="378859"/>
                  </a:cubicBezTo>
                  <a:cubicBezTo>
                    <a:pt x="274128" y="379985"/>
                    <a:pt x="279772" y="380555"/>
                    <a:pt x="285417" y="380555"/>
                  </a:cubicBezTo>
                  <a:cubicBezTo>
                    <a:pt x="291061" y="380555"/>
                    <a:pt x="296705" y="379986"/>
                    <a:pt x="302164" y="378859"/>
                  </a:cubicBezTo>
                  <a:cubicBezTo>
                    <a:pt x="318121" y="375607"/>
                    <a:pt x="332684" y="367757"/>
                    <a:pt x="344507" y="355922"/>
                  </a:cubicBezTo>
                  <a:lnTo>
                    <a:pt x="546444" y="142105"/>
                  </a:lnTo>
                  <a:cubicBezTo>
                    <a:pt x="562167" y="126391"/>
                    <a:pt x="570831" y="105487"/>
                    <a:pt x="570831" y="83247"/>
                  </a:cubicBezTo>
                  <a:cubicBezTo>
                    <a:pt x="570831" y="37349"/>
                    <a:pt x="533482" y="0"/>
                    <a:pt x="487584" y="0"/>
                  </a:cubicBezTo>
                  <a:close/>
                </a:path>
              </a:pathLst>
            </a:custGeom>
            <a:solidFill>
              <a:schemeClr val="bg1"/>
            </a:solidFill>
            <a:ln w="1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900">
                <a:latin typeface="+mj-lt"/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8812450" y="2282795"/>
            <a:ext cx="2231584" cy="2588637"/>
            <a:chOff x="8812450" y="2282795"/>
            <a:chExt cx="2231584" cy="2588637"/>
          </a:xfrm>
        </p:grpSpPr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E9BCE6A5-6195-454B-8D0E-C9AA71B9F2BE}"/>
                </a:ext>
              </a:extLst>
            </p:cNvPr>
            <p:cNvSpPr/>
            <p:nvPr/>
          </p:nvSpPr>
          <p:spPr>
            <a:xfrm rot="5400000">
              <a:off x="8633923" y="2461322"/>
              <a:ext cx="2588637" cy="2231584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F29427EB-1294-BB45-96AF-F93B4A82C2CB}"/>
                </a:ext>
              </a:extLst>
            </p:cNvPr>
            <p:cNvSpPr/>
            <p:nvPr/>
          </p:nvSpPr>
          <p:spPr>
            <a:xfrm rot="5400000">
              <a:off x="8841656" y="2630926"/>
              <a:ext cx="2195151" cy="1892371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68" name="Pentagon 67">
              <a:extLst>
                <a:ext uri="{FF2B5EF4-FFF2-40B4-BE49-F238E27FC236}">
                  <a16:creationId xmlns:a16="http://schemas.microsoft.com/office/drawing/2014/main" id="{453392A1-DD1C-DB4A-A815-E123964CDE11}"/>
                </a:ext>
              </a:extLst>
            </p:cNvPr>
            <p:cNvSpPr/>
            <p:nvPr/>
          </p:nvSpPr>
          <p:spPr>
            <a:xfrm rot="5400000">
              <a:off x="9022297" y="2954419"/>
              <a:ext cx="775799" cy="484335"/>
            </a:xfrm>
            <a:prstGeom prst="homePlate">
              <a:avLst>
                <a:gd name="adj" fmla="val 28684"/>
              </a:avLst>
            </a:prstGeom>
            <a:solidFill>
              <a:srgbClr val="CF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0D0236F-17BD-B84F-B3E8-E7B8F04EDD4F}"/>
                </a:ext>
              </a:extLst>
            </p:cNvPr>
            <p:cNvSpPr txBox="1"/>
            <p:nvPr/>
          </p:nvSpPr>
          <p:spPr>
            <a:xfrm>
              <a:off x="10184208" y="3050731"/>
              <a:ext cx="595085" cy="10926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rgbClr val="CF4356"/>
                  </a:solidFill>
                  <a:latin typeface="+mj-lt"/>
                  <a:ea typeface="Roboto Medium" panose="02000000000000000000" pitchFamily="2" charset="0"/>
                  <a:cs typeface="Poppins Medium" pitchFamily="2" charset="77"/>
                </a:rPr>
                <a:t>T</a:t>
              </a:r>
            </a:p>
          </p:txBody>
        </p:sp>
        <p:sp>
          <p:nvSpPr>
            <p:cNvPr id="111" name="Forma libre 355">
              <a:extLst>
                <a:ext uri="{FF2B5EF4-FFF2-40B4-BE49-F238E27FC236}">
                  <a16:creationId xmlns:a16="http://schemas.microsoft.com/office/drawing/2014/main" id="{D3159FC7-C077-0246-B1CF-A8F4F97ED006}"/>
                </a:ext>
              </a:extLst>
            </p:cNvPr>
            <p:cNvSpPr/>
            <p:nvPr/>
          </p:nvSpPr>
          <p:spPr>
            <a:xfrm>
              <a:off x="9267924" y="3020616"/>
              <a:ext cx="257449" cy="257449"/>
            </a:xfrm>
            <a:custGeom>
              <a:avLst/>
              <a:gdLst>
                <a:gd name="connsiteX0" fmla="*/ 131651 w 263117"/>
                <a:gd name="connsiteY0" fmla="*/ 836 h 263117"/>
                <a:gd name="connsiteX1" fmla="*/ 836 w 263117"/>
                <a:gd name="connsiteY1" fmla="*/ 131651 h 263117"/>
                <a:gd name="connsiteX2" fmla="*/ 131651 w 263117"/>
                <a:gd name="connsiteY2" fmla="*/ 262467 h 263117"/>
                <a:gd name="connsiteX3" fmla="*/ 262466 w 263117"/>
                <a:gd name="connsiteY3" fmla="*/ 131652 h 263117"/>
                <a:gd name="connsiteX4" fmla="*/ 131651 w 263117"/>
                <a:gd name="connsiteY4" fmla="*/ 836 h 263117"/>
                <a:gd name="connsiteX5" fmla="*/ 131651 w 263117"/>
                <a:gd name="connsiteY5" fmla="*/ 214898 h 263117"/>
                <a:gd name="connsiteX6" fmla="*/ 48405 w 263117"/>
                <a:gd name="connsiteY6" fmla="*/ 131651 h 263117"/>
                <a:gd name="connsiteX7" fmla="*/ 58722 w 263117"/>
                <a:gd name="connsiteY7" fmla="*/ 92355 h 263117"/>
                <a:gd name="connsiteX8" fmla="*/ 170947 w 263117"/>
                <a:gd name="connsiteY8" fmla="*/ 204580 h 263117"/>
                <a:gd name="connsiteX9" fmla="*/ 131651 w 263117"/>
                <a:gd name="connsiteY9" fmla="*/ 214898 h 263117"/>
                <a:gd name="connsiteX10" fmla="*/ 204579 w 263117"/>
                <a:gd name="connsiteY10" fmla="*/ 170948 h 263117"/>
                <a:gd name="connsiteX11" fmla="*/ 92355 w 263117"/>
                <a:gd name="connsiteY11" fmla="*/ 58723 h 263117"/>
                <a:gd name="connsiteX12" fmla="*/ 131651 w 263117"/>
                <a:gd name="connsiteY12" fmla="*/ 48406 h 263117"/>
                <a:gd name="connsiteX13" fmla="*/ 214898 w 263117"/>
                <a:gd name="connsiteY13" fmla="*/ 131652 h 263117"/>
                <a:gd name="connsiteX14" fmla="*/ 204579 w 263117"/>
                <a:gd name="connsiteY14" fmla="*/ 170948 h 2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3117" h="263117">
                  <a:moveTo>
                    <a:pt x="131651" y="836"/>
                  </a:moveTo>
                  <a:cubicBezTo>
                    <a:pt x="59519" y="836"/>
                    <a:pt x="836" y="59519"/>
                    <a:pt x="836" y="131651"/>
                  </a:cubicBezTo>
                  <a:cubicBezTo>
                    <a:pt x="836" y="203783"/>
                    <a:pt x="59519" y="262467"/>
                    <a:pt x="131651" y="262467"/>
                  </a:cubicBezTo>
                  <a:cubicBezTo>
                    <a:pt x="203783" y="262467"/>
                    <a:pt x="262466" y="203784"/>
                    <a:pt x="262466" y="131652"/>
                  </a:cubicBezTo>
                  <a:cubicBezTo>
                    <a:pt x="262466" y="59520"/>
                    <a:pt x="203783" y="836"/>
                    <a:pt x="131651" y="836"/>
                  </a:cubicBezTo>
                  <a:close/>
                  <a:moveTo>
                    <a:pt x="131651" y="214898"/>
                  </a:moveTo>
                  <a:cubicBezTo>
                    <a:pt x="85754" y="214898"/>
                    <a:pt x="48405" y="177549"/>
                    <a:pt x="48405" y="131651"/>
                  </a:cubicBezTo>
                  <a:cubicBezTo>
                    <a:pt x="48405" y="117366"/>
                    <a:pt x="52355" y="104115"/>
                    <a:pt x="58722" y="92355"/>
                  </a:cubicBezTo>
                  <a:lnTo>
                    <a:pt x="170947" y="204580"/>
                  </a:lnTo>
                  <a:cubicBezTo>
                    <a:pt x="159187" y="210948"/>
                    <a:pt x="145935" y="214898"/>
                    <a:pt x="131651" y="214898"/>
                  </a:cubicBezTo>
                  <a:close/>
                  <a:moveTo>
                    <a:pt x="204579" y="170948"/>
                  </a:moveTo>
                  <a:lnTo>
                    <a:pt x="92355" y="58723"/>
                  </a:lnTo>
                  <a:cubicBezTo>
                    <a:pt x="104115" y="52356"/>
                    <a:pt x="117367" y="48406"/>
                    <a:pt x="131651" y="48406"/>
                  </a:cubicBezTo>
                  <a:cubicBezTo>
                    <a:pt x="177549" y="48406"/>
                    <a:pt x="214898" y="85755"/>
                    <a:pt x="214898" y="131652"/>
                  </a:cubicBezTo>
                  <a:cubicBezTo>
                    <a:pt x="214897" y="145937"/>
                    <a:pt x="210947" y="159188"/>
                    <a:pt x="204579" y="17094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900">
                <a:latin typeface="+mj-lt"/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SWOT Analiza ZPZR</a:t>
            </a:r>
            <a:endParaRPr lang="en-US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quarter" idx="13"/>
          </p:nvPr>
        </p:nvSpPr>
        <p:spPr>
          <a:xfrm>
            <a:off x="407988" y="1076104"/>
            <a:ext cx="10438812" cy="468000"/>
          </a:xfrm>
        </p:spPr>
        <p:txBody>
          <a:bodyPr/>
          <a:lstStyle/>
          <a:p>
            <a:r>
              <a:rPr lang="sl-SI" dirty="0"/>
              <a:t>Z vidika delodajalca</a:t>
            </a:r>
            <a:endParaRPr lang="en-US" dirty="0"/>
          </a:p>
        </p:txBody>
      </p:sp>
      <p:sp>
        <p:nvSpPr>
          <p:cNvPr id="8" name="Označba mesta besedila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besedila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0" name="Skupina 49"/>
          <p:cNvGrpSpPr/>
          <p:nvPr/>
        </p:nvGrpSpPr>
        <p:grpSpPr>
          <a:xfrm>
            <a:off x="6246022" y="2282794"/>
            <a:ext cx="2232000" cy="2588400"/>
            <a:chOff x="12489284" y="4565590"/>
            <a:chExt cx="4463167" cy="5177274"/>
          </a:xfrm>
        </p:grpSpPr>
        <p:sp>
          <p:nvSpPr>
            <p:cNvPr id="51" name="Hexagon 38">
              <a:extLst>
                <a:ext uri="{FF2B5EF4-FFF2-40B4-BE49-F238E27FC236}">
                  <a16:creationId xmlns:a16="http://schemas.microsoft.com/office/drawing/2014/main" id="{09545798-BB9E-CF46-8030-71CA1F4B5077}"/>
                </a:ext>
              </a:extLst>
            </p:cNvPr>
            <p:cNvSpPr/>
            <p:nvPr/>
          </p:nvSpPr>
          <p:spPr>
            <a:xfrm rot="5400000">
              <a:off x="12132231" y="4922643"/>
              <a:ext cx="5177274" cy="4463167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/>
            </a:p>
          </p:txBody>
        </p:sp>
        <p:sp>
          <p:nvSpPr>
            <p:cNvPr id="53" name="Hexagon 60">
              <a:extLst>
                <a:ext uri="{FF2B5EF4-FFF2-40B4-BE49-F238E27FC236}">
                  <a16:creationId xmlns:a16="http://schemas.microsoft.com/office/drawing/2014/main" id="{3C50F00C-78DA-C44D-BF5C-A0F954D91E3C}"/>
                </a:ext>
              </a:extLst>
            </p:cNvPr>
            <p:cNvSpPr/>
            <p:nvPr/>
          </p:nvSpPr>
          <p:spPr>
            <a:xfrm rot="5400000">
              <a:off x="12552324" y="5261852"/>
              <a:ext cx="4390301" cy="3784742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/>
            </a:p>
          </p:txBody>
        </p:sp>
        <p:sp>
          <p:nvSpPr>
            <p:cNvPr id="54" name="Pentagon 61">
              <a:extLst>
                <a:ext uri="{FF2B5EF4-FFF2-40B4-BE49-F238E27FC236}">
                  <a16:creationId xmlns:a16="http://schemas.microsoft.com/office/drawing/2014/main" id="{BF68D9F1-AA54-D240-98FC-70E490932C2E}"/>
                </a:ext>
              </a:extLst>
            </p:cNvPr>
            <p:cNvSpPr/>
            <p:nvPr/>
          </p:nvSpPr>
          <p:spPr>
            <a:xfrm rot="5400000">
              <a:off x="12913606" y="5908837"/>
              <a:ext cx="1551598" cy="968670"/>
            </a:xfrm>
            <a:prstGeom prst="homePlate">
              <a:avLst>
                <a:gd name="adj" fmla="val 2868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/>
            </a:p>
          </p:txBody>
        </p:sp>
        <p:sp>
          <p:nvSpPr>
            <p:cNvPr id="56" name="TextBox 85">
              <a:extLst>
                <a:ext uri="{FF2B5EF4-FFF2-40B4-BE49-F238E27FC236}">
                  <a16:creationId xmlns:a16="http://schemas.microsoft.com/office/drawing/2014/main" id="{118EA031-5255-7949-9D32-D3CA7248DD5E}"/>
                </a:ext>
              </a:extLst>
            </p:cNvPr>
            <p:cNvSpPr txBox="1"/>
            <p:nvPr/>
          </p:nvSpPr>
          <p:spPr>
            <a:xfrm>
              <a:off x="15189226" y="6101461"/>
              <a:ext cx="1190170" cy="2185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6500" b="1" dirty="0">
                  <a:solidFill>
                    <a:srgbClr val="F1AE1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Poppins Medium" pitchFamily="2" charset="77"/>
                </a:rPr>
                <a:t>O</a:t>
              </a:r>
              <a:endParaRPr lang="en-US" sz="6500" b="1" dirty="0">
                <a:solidFill>
                  <a:srgbClr val="F1AE1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endParaRPr>
            </a:p>
          </p:txBody>
        </p:sp>
        <p:grpSp>
          <p:nvGrpSpPr>
            <p:cNvPr id="57" name="Gráfico 242">
              <a:extLst>
                <a:ext uri="{FF2B5EF4-FFF2-40B4-BE49-F238E27FC236}">
                  <a16:creationId xmlns:a16="http://schemas.microsoft.com/office/drawing/2014/main" id="{3E7A01BF-5FAB-7247-B036-8B90648BC230}"/>
                </a:ext>
              </a:extLst>
            </p:cNvPr>
            <p:cNvGrpSpPr/>
            <p:nvPr/>
          </p:nvGrpSpPr>
          <p:grpSpPr>
            <a:xfrm>
              <a:off x="13400088" y="5972792"/>
              <a:ext cx="597977" cy="597977"/>
              <a:chOff x="1714936" y="4336119"/>
              <a:chExt cx="597977" cy="597977"/>
            </a:xfrm>
            <a:solidFill>
              <a:schemeClr val="bg1"/>
            </a:solidFill>
          </p:grpSpPr>
          <p:sp>
            <p:nvSpPr>
              <p:cNvPr id="58" name="Forma libre 388">
                <a:extLst>
                  <a:ext uri="{FF2B5EF4-FFF2-40B4-BE49-F238E27FC236}">
                    <a16:creationId xmlns:a16="http://schemas.microsoft.com/office/drawing/2014/main" id="{F7FE9E65-AA36-474C-AD66-278A76C7086E}"/>
                  </a:ext>
                </a:extLst>
              </p:cNvPr>
              <p:cNvSpPr/>
              <p:nvPr/>
            </p:nvSpPr>
            <p:spPr>
              <a:xfrm>
                <a:off x="1714060" y="4409990"/>
                <a:ext cx="599145" cy="449651"/>
              </a:xfrm>
              <a:custGeom>
                <a:avLst/>
                <a:gdLst>
                  <a:gd name="connsiteX0" fmla="*/ 595204 w 599144"/>
                  <a:gd name="connsiteY0" fmla="*/ 154020 h 449650"/>
                  <a:gd name="connsiteX1" fmla="*/ 445709 w 599144"/>
                  <a:gd name="connsiteY1" fmla="*/ 4526 h 449650"/>
                  <a:gd name="connsiteX2" fmla="*/ 436901 w 599144"/>
                  <a:gd name="connsiteY2" fmla="*/ 876 h 449650"/>
                  <a:gd name="connsiteX3" fmla="*/ 162829 w 599144"/>
                  <a:gd name="connsiteY3" fmla="*/ 876 h 449650"/>
                  <a:gd name="connsiteX4" fmla="*/ 154020 w 599144"/>
                  <a:gd name="connsiteY4" fmla="*/ 4526 h 449650"/>
                  <a:gd name="connsiteX5" fmla="*/ 4526 w 599144"/>
                  <a:gd name="connsiteY5" fmla="*/ 154020 h 449650"/>
                  <a:gd name="connsiteX6" fmla="*/ 876 w 599144"/>
                  <a:gd name="connsiteY6" fmla="*/ 162962 h 449650"/>
                  <a:gd name="connsiteX7" fmla="*/ 4721 w 599144"/>
                  <a:gd name="connsiteY7" fmla="*/ 171831 h 449650"/>
                  <a:gd name="connsiteX8" fmla="*/ 291251 w 599144"/>
                  <a:gd name="connsiteY8" fmla="*/ 445904 h 449650"/>
                  <a:gd name="connsiteX9" fmla="*/ 299865 w 599144"/>
                  <a:gd name="connsiteY9" fmla="*/ 449359 h 449650"/>
                  <a:gd name="connsiteX10" fmla="*/ 308478 w 599144"/>
                  <a:gd name="connsiteY10" fmla="*/ 445904 h 449650"/>
                  <a:gd name="connsiteX11" fmla="*/ 595009 w 599144"/>
                  <a:gd name="connsiteY11" fmla="*/ 171831 h 449650"/>
                  <a:gd name="connsiteX12" fmla="*/ 598853 w 599144"/>
                  <a:gd name="connsiteY12" fmla="*/ 162962 h 449650"/>
                  <a:gd name="connsiteX13" fmla="*/ 595204 w 599144"/>
                  <a:gd name="connsiteY13" fmla="*/ 154020 h 449650"/>
                  <a:gd name="connsiteX14" fmla="*/ 80415 w 599144"/>
                  <a:gd name="connsiteY14" fmla="*/ 175287 h 449650"/>
                  <a:gd name="connsiteX15" fmla="*/ 202136 w 599144"/>
                  <a:gd name="connsiteY15" fmla="*/ 175287 h 449650"/>
                  <a:gd name="connsiteX16" fmla="*/ 256691 w 599144"/>
                  <a:gd name="connsiteY16" fmla="*/ 343891 h 449650"/>
                  <a:gd name="connsiteX17" fmla="*/ 80415 w 599144"/>
                  <a:gd name="connsiteY17" fmla="*/ 175287 h 449650"/>
                  <a:gd name="connsiteX18" fmla="*/ 214993 w 599144"/>
                  <a:gd name="connsiteY18" fmla="*/ 134115 h 449650"/>
                  <a:gd name="connsiteX19" fmla="*/ 188005 w 599144"/>
                  <a:gd name="connsiteY19" fmla="*/ 50708 h 449650"/>
                  <a:gd name="connsiteX20" fmla="*/ 263647 w 599144"/>
                  <a:gd name="connsiteY20" fmla="*/ 50708 h 449650"/>
                  <a:gd name="connsiteX21" fmla="*/ 214993 w 599144"/>
                  <a:gd name="connsiteY21" fmla="*/ 134115 h 449650"/>
                  <a:gd name="connsiteX22" fmla="*/ 411713 w 599144"/>
                  <a:gd name="connsiteY22" fmla="*/ 50708 h 449650"/>
                  <a:gd name="connsiteX23" fmla="*/ 384734 w 599144"/>
                  <a:gd name="connsiteY23" fmla="*/ 134110 h 449650"/>
                  <a:gd name="connsiteX24" fmla="*/ 336083 w 599144"/>
                  <a:gd name="connsiteY24" fmla="*/ 50708 h 449650"/>
                  <a:gd name="connsiteX25" fmla="*/ 411713 w 599144"/>
                  <a:gd name="connsiteY25" fmla="*/ 50708 h 449650"/>
                  <a:gd name="connsiteX26" fmla="*/ 343060 w 599144"/>
                  <a:gd name="connsiteY26" fmla="*/ 343868 h 449650"/>
                  <a:gd name="connsiteX27" fmla="*/ 397594 w 599144"/>
                  <a:gd name="connsiteY27" fmla="*/ 175286 h 449650"/>
                  <a:gd name="connsiteX28" fmla="*/ 399528 w 599144"/>
                  <a:gd name="connsiteY28" fmla="*/ 175286 h 449650"/>
                  <a:gd name="connsiteX29" fmla="*/ 519315 w 599144"/>
                  <a:gd name="connsiteY29" fmla="*/ 175286 h 449650"/>
                  <a:gd name="connsiteX30" fmla="*/ 343060 w 599144"/>
                  <a:gd name="connsiteY30" fmla="*/ 343868 h 44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99144" h="449650">
                    <a:moveTo>
                      <a:pt x="595204" y="154020"/>
                    </a:moveTo>
                    <a:lnTo>
                      <a:pt x="445709" y="4526"/>
                    </a:lnTo>
                    <a:cubicBezTo>
                      <a:pt x="443373" y="2190"/>
                      <a:pt x="440211" y="876"/>
                      <a:pt x="436901" y="876"/>
                    </a:cubicBezTo>
                    <a:lnTo>
                      <a:pt x="162829" y="876"/>
                    </a:lnTo>
                    <a:cubicBezTo>
                      <a:pt x="159520" y="876"/>
                      <a:pt x="156356" y="2190"/>
                      <a:pt x="154020" y="4526"/>
                    </a:cubicBezTo>
                    <a:lnTo>
                      <a:pt x="4526" y="154020"/>
                    </a:lnTo>
                    <a:cubicBezTo>
                      <a:pt x="2166" y="156392"/>
                      <a:pt x="852" y="159617"/>
                      <a:pt x="876" y="162962"/>
                    </a:cubicBezTo>
                    <a:cubicBezTo>
                      <a:pt x="925" y="166319"/>
                      <a:pt x="2312" y="169519"/>
                      <a:pt x="4721" y="171831"/>
                    </a:cubicBezTo>
                    <a:lnTo>
                      <a:pt x="291251" y="445904"/>
                    </a:lnTo>
                    <a:cubicBezTo>
                      <a:pt x="293661" y="448204"/>
                      <a:pt x="296774" y="449359"/>
                      <a:pt x="299865" y="449359"/>
                    </a:cubicBezTo>
                    <a:cubicBezTo>
                      <a:pt x="302955" y="449359"/>
                      <a:pt x="306070" y="448202"/>
                      <a:pt x="308478" y="445904"/>
                    </a:cubicBezTo>
                    <a:lnTo>
                      <a:pt x="595009" y="171831"/>
                    </a:lnTo>
                    <a:cubicBezTo>
                      <a:pt x="597418" y="169519"/>
                      <a:pt x="598804" y="166319"/>
                      <a:pt x="598853" y="162962"/>
                    </a:cubicBezTo>
                    <a:cubicBezTo>
                      <a:pt x="598878" y="159617"/>
                      <a:pt x="597564" y="156393"/>
                      <a:pt x="595204" y="154020"/>
                    </a:cubicBezTo>
                    <a:close/>
                    <a:moveTo>
                      <a:pt x="80415" y="175287"/>
                    </a:moveTo>
                    <a:lnTo>
                      <a:pt x="202136" y="175287"/>
                    </a:lnTo>
                    <a:lnTo>
                      <a:pt x="256691" y="343891"/>
                    </a:lnTo>
                    <a:lnTo>
                      <a:pt x="80415" y="175287"/>
                    </a:lnTo>
                    <a:close/>
                    <a:moveTo>
                      <a:pt x="214993" y="134115"/>
                    </a:moveTo>
                    <a:lnTo>
                      <a:pt x="188005" y="50708"/>
                    </a:lnTo>
                    <a:lnTo>
                      <a:pt x="263647" y="50708"/>
                    </a:lnTo>
                    <a:lnTo>
                      <a:pt x="214993" y="134115"/>
                    </a:lnTo>
                    <a:close/>
                    <a:moveTo>
                      <a:pt x="411713" y="50708"/>
                    </a:moveTo>
                    <a:lnTo>
                      <a:pt x="384734" y="134110"/>
                    </a:lnTo>
                    <a:lnTo>
                      <a:pt x="336083" y="50708"/>
                    </a:lnTo>
                    <a:lnTo>
                      <a:pt x="411713" y="50708"/>
                    </a:lnTo>
                    <a:close/>
                    <a:moveTo>
                      <a:pt x="343060" y="343868"/>
                    </a:moveTo>
                    <a:lnTo>
                      <a:pt x="397594" y="175286"/>
                    </a:lnTo>
                    <a:lnTo>
                      <a:pt x="399528" y="175286"/>
                    </a:lnTo>
                    <a:lnTo>
                      <a:pt x="519315" y="175286"/>
                    </a:lnTo>
                    <a:lnTo>
                      <a:pt x="343060" y="3438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753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b="1" dirty="0"/>
              <a:t>Aktivno sodelovanje</a:t>
            </a:r>
          </a:p>
          <a:p>
            <a:pPr lvl="1"/>
            <a:r>
              <a:rPr lang="sl-SI" dirty="0"/>
              <a:t>Prvi sestanek 22.9.2021</a:t>
            </a:r>
          </a:p>
          <a:p>
            <a:pPr lvl="1"/>
            <a:r>
              <a:rPr lang="sl-SI" dirty="0"/>
              <a:t>Začetek vračanja na delo 14.10.2021</a:t>
            </a:r>
          </a:p>
          <a:p>
            <a:pPr lvl="2"/>
            <a:r>
              <a:rPr lang="sl-SI" dirty="0"/>
              <a:t>2 uri na dan</a:t>
            </a:r>
          </a:p>
          <a:p>
            <a:pPr lvl="2"/>
            <a:r>
              <a:rPr lang="sl-SI" dirty="0"/>
              <a:t>Na svoje delovno mesto z razporeditvijo na delovne naloge, ki ji h lahko opravlja</a:t>
            </a:r>
          </a:p>
          <a:p>
            <a:pPr lvl="2"/>
            <a:r>
              <a:rPr lang="sl-SI" dirty="0"/>
              <a:t>Povezovalni člen med oddelkom dodelave in strojnim vzdrževanjem</a:t>
            </a:r>
          </a:p>
          <a:p>
            <a:pPr lvl="1"/>
            <a:r>
              <a:rPr lang="sl-SI" dirty="0"/>
              <a:t>sestanek glede ocene uspešnosti vračanja na delo 10.11.2021</a:t>
            </a:r>
          </a:p>
          <a:p>
            <a:pPr lvl="1"/>
            <a:r>
              <a:rPr lang="sl-SI" dirty="0"/>
              <a:t>Vzporedno teče postopek na invalidski komisiji ZPIZ in pridobitev podlage za OPREDELITEV novega delovnega mesta z delovnimi nalogami</a:t>
            </a:r>
          </a:p>
          <a:p>
            <a:pPr lvl="2"/>
            <a:endParaRPr lang="sl-SI" dirty="0"/>
          </a:p>
          <a:p>
            <a:pPr lvl="1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PREDNOSTI</a:t>
            </a:r>
            <a:endParaRPr lang="en-US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Programa z</a:t>
            </a:r>
            <a:r>
              <a:rPr lang="en-US" dirty="0" err="1"/>
              <a:t>godnj</a:t>
            </a:r>
            <a:r>
              <a:rPr lang="sl-SI" dirty="0"/>
              <a:t>e</a:t>
            </a:r>
            <a:r>
              <a:rPr lang="en-US" dirty="0"/>
              <a:t> </a:t>
            </a:r>
            <a:r>
              <a:rPr lang="en-US" dirty="0" err="1"/>
              <a:t>poklicn</a:t>
            </a:r>
            <a:r>
              <a:rPr lang="sl-SI" dirty="0"/>
              <a:t>e</a:t>
            </a:r>
            <a:r>
              <a:rPr lang="en-US" dirty="0"/>
              <a:t> in </a:t>
            </a:r>
            <a:r>
              <a:rPr lang="en-US" dirty="0" err="1"/>
              <a:t>zaposlitven</a:t>
            </a:r>
            <a:r>
              <a:rPr lang="sl-SI" dirty="0"/>
              <a:t>e</a:t>
            </a:r>
            <a:r>
              <a:rPr lang="en-US" dirty="0"/>
              <a:t> </a:t>
            </a:r>
            <a:r>
              <a:rPr lang="en-US" dirty="0" err="1"/>
              <a:t>rehabilitacij</a:t>
            </a:r>
            <a:r>
              <a:rPr lang="sl-SI" dirty="0"/>
              <a:t>e</a:t>
            </a:r>
            <a:r>
              <a:rPr lang="en-US" dirty="0"/>
              <a:t> </a:t>
            </a:r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Skupina 18"/>
          <p:cNvGrpSpPr/>
          <p:nvPr/>
        </p:nvGrpSpPr>
        <p:grpSpPr>
          <a:xfrm>
            <a:off x="2279216" y="2563126"/>
            <a:ext cx="2231584" cy="2588637"/>
            <a:chOff x="1099043" y="2282794"/>
            <a:chExt cx="2231584" cy="2588637"/>
          </a:xfrm>
        </p:grpSpPr>
        <p:sp>
          <p:nvSpPr>
            <p:cNvPr id="20" name="Hexagon 4">
              <a:extLst>
                <a:ext uri="{FF2B5EF4-FFF2-40B4-BE49-F238E27FC236}">
                  <a16:creationId xmlns:a16="http://schemas.microsoft.com/office/drawing/2014/main" id="{8D5A5E05-26E4-DF4A-B2DE-7713C82C4E3E}"/>
                </a:ext>
              </a:extLst>
            </p:cNvPr>
            <p:cNvSpPr/>
            <p:nvPr/>
          </p:nvSpPr>
          <p:spPr>
            <a:xfrm rot="5400000">
              <a:off x="920516" y="2461321"/>
              <a:ext cx="2588637" cy="2231584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21" name="Hexagon 40">
              <a:extLst>
                <a:ext uri="{FF2B5EF4-FFF2-40B4-BE49-F238E27FC236}">
                  <a16:creationId xmlns:a16="http://schemas.microsoft.com/office/drawing/2014/main" id="{2BEE85E1-79A2-A04F-83F2-F6EF3C1CB0EA}"/>
                </a:ext>
              </a:extLst>
            </p:cNvPr>
            <p:cNvSpPr/>
            <p:nvPr/>
          </p:nvSpPr>
          <p:spPr>
            <a:xfrm rot="5400000">
              <a:off x="1132008" y="2630926"/>
              <a:ext cx="2195151" cy="1892371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22" name="Pentagon 5">
              <a:extLst>
                <a:ext uri="{FF2B5EF4-FFF2-40B4-BE49-F238E27FC236}">
                  <a16:creationId xmlns:a16="http://schemas.microsoft.com/office/drawing/2014/main" id="{D12B11EF-1077-674B-8434-326F92F2743A}"/>
                </a:ext>
              </a:extLst>
            </p:cNvPr>
            <p:cNvSpPr/>
            <p:nvPr/>
          </p:nvSpPr>
          <p:spPr>
            <a:xfrm rot="5400000">
              <a:off x="1312649" y="2954419"/>
              <a:ext cx="775799" cy="484335"/>
            </a:xfrm>
            <a:prstGeom prst="homePlate">
              <a:avLst>
                <a:gd name="adj" fmla="val 2868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23" name="TextBox 81">
              <a:extLst>
                <a:ext uri="{FF2B5EF4-FFF2-40B4-BE49-F238E27FC236}">
                  <a16:creationId xmlns:a16="http://schemas.microsoft.com/office/drawing/2014/main" id="{3129FACD-D0F0-144F-A141-AD8178B0C4E7}"/>
                </a:ext>
              </a:extLst>
            </p:cNvPr>
            <p:cNvSpPr txBox="1"/>
            <p:nvPr/>
          </p:nvSpPr>
          <p:spPr>
            <a:xfrm>
              <a:off x="2400437" y="3050731"/>
              <a:ext cx="595085" cy="10926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chemeClr val="tx2"/>
                  </a:solidFill>
                  <a:latin typeface="+mj-lt"/>
                  <a:ea typeface="Roboto Medium" panose="02000000000000000000" pitchFamily="2" charset="0"/>
                  <a:cs typeface="Poppins Medium" pitchFamily="2" charset="77"/>
                </a:rPr>
                <a:t>S</a:t>
              </a:r>
            </a:p>
          </p:txBody>
        </p:sp>
        <p:sp>
          <p:nvSpPr>
            <p:cNvPr id="24" name="Gráfico 247">
              <a:extLst>
                <a:ext uri="{FF2B5EF4-FFF2-40B4-BE49-F238E27FC236}">
                  <a16:creationId xmlns:a16="http://schemas.microsoft.com/office/drawing/2014/main" id="{5FFD0DA5-6958-1D41-8A5A-908DD0A56442}"/>
                </a:ext>
              </a:extLst>
            </p:cNvPr>
            <p:cNvSpPr/>
            <p:nvPr/>
          </p:nvSpPr>
          <p:spPr>
            <a:xfrm rot="10800000">
              <a:off x="1572001" y="3101448"/>
              <a:ext cx="285416" cy="190277"/>
            </a:xfrm>
            <a:custGeom>
              <a:avLst/>
              <a:gdLst>
                <a:gd name="connsiteX0" fmla="*/ 487584 w 570831"/>
                <a:gd name="connsiteY0" fmla="*/ 0 h 380554"/>
                <a:gd name="connsiteX1" fmla="*/ 428471 w 570831"/>
                <a:gd name="connsiteY1" fmla="*/ 24633 h 380554"/>
                <a:gd name="connsiteX2" fmla="*/ 285416 w 570831"/>
                <a:gd name="connsiteY2" fmla="*/ 176109 h 380554"/>
                <a:gd name="connsiteX3" fmla="*/ 142127 w 570831"/>
                <a:gd name="connsiteY3" fmla="*/ 24389 h 380554"/>
                <a:gd name="connsiteX4" fmla="*/ 83245 w 570831"/>
                <a:gd name="connsiteY4" fmla="*/ 0 h 380554"/>
                <a:gd name="connsiteX5" fmla="*/ 0 w 570831"/>
                <a:gd name="connsiteY5" fmla="*/ 83247 h 380554"/>
                <a:gd name="connsiteX6" fmla="*/ 24273 w 570831"/>
                <a:gd name="connsiteY6" fmla="*/ 141989 h 380554"/>
                <a:gd name="connsiteX7" fmla="*/ 226559 w 570831"/>
                <a:gd name="connsiteY7" fmla="*/ 356166 h 380554"/>
                <a:gd name="connsiteX8" fmla="*/ 268646 w 570831"/>
                <a:gd name="connsiteY8" fmla="*/ 378859 h 380554"/>
                <a:gd name="connsiteX9" fmla="*/ 285417 w 570831"/>
                <a:gd name="connsiteY9" fmla="*/ 380555 h 380554"/>
                <a:gd name="connsiteX10" fmla="*/ 302164 w 570831"/>
                <a:gd name="connsiteY10" fmla="*/ 378859 h 380554"/>
                <a:gd name="connsiteX11" fmla="*/ 344507 w 570831"/>
                <a:gd name="connsiteY11" fmla="*/ 355922 h 380554"/>
                <a:gd name="connsiteX12" fmla="*/ 546444 w 570831"/>
                <a:gd name="connsiteY12" fmla="*/ 142105 h 380554"/>
                <a:gd name="connsiteX13" fmla="*/ 570831 w 570831"/>
                <a:gd name="connsiteY13" fmla="*/ 83247 h 380554"/>
                <a:gd name="connsiteX14" fmla="*/ 487584 w 570831"/>
                <a:gd name="connsiteY14" fmla="*/ 0 h 38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831" h="380554">
                  <a:moveTo>
                    <a:pt x="487584" y="0"/>
                  </a:moveTo>
                  <a:cubicBezTo>
                    <a:pt x="465333" y="0"/>
                    <a:pt x="444429" y="8664"/>
                    <a:pt x="428471" y="24633"/>
                  </a:cubicBezTo>
                  <a:lnTo>
                    <a:pt x="285416" y="176109"/>
                  </a:lnTo>
                  <a:lnTo>
                    <a:pt x="142127" y="24389"/>
                  </a:lnTo>
                  <a:cubicBezTo>
                    <a:pt x="126402" y="8664"/>
                    <a:pt x="105498" y="0"/>
                    <a:pt x="83245" y="0"/>
                  </a:cubicBezTo>
                  <a:cubicBezTo>
                    <a:pt x="37349" y="0"/>
                    <a:pt x="0" y="37349"/>
                    <a:pt x="0" y="83247"/>
                  </a:cubicBezTo>
                  <a:cubicBezTo>
                    <a:pt x="0" y="105429"/>
                    <a:pt x="8617" y="126286"/>
                    <a:pt x="24273" y="141989"/>
                  </a:cubicBezTo>
                  <a:lnTo>
                    <a:pt x="226559" y="356166"/>
                  </a:lnTo>
                  <a:cubicBezTo>
                    <a:pt x="238149" y="367757"/>
                    <a:pt x="252712" y="375608"/>
                    <a:pt x="268646" y="378859"/>
                  </a:cubicBezTo>
                  <a:cubicBezTo>
                    <a:pt x="274128" y="379985"/>
                    <a:pt x="279772" y="380555"/>
                    <a:pt x="285417" y="380555"/>
                  </a:cubicBezTo>
                  <a:cubicBezTo>
                    <a:pt x="291061" y="380555"/>
                    <a:pt x="296705" y="379986"/>
                    <a:pt x="302164" y="378859"/>
                  </a:cubicBezTo>
                  <a:cubicBezTo>
                    <a:pt x="318121" y="375607"/>
                    <a:pt x="332684" y="367757"/>
                    <a:pt x="344507" y="355922"/>
                  </a:cubicBezTo>
                  <a:lnTo>
                    <a:pt x="546444" y="142105"/>
                  </a:lnTo>
                  <a:cubicBezTo>
                    <a:pt x="562167" y="126391"/>
                    <a:pt x="570831" y="105487"/>
                    <a:pt x="570831" y="83247"/>
                  </a:cubicBezTo>
                  <a:cubicBezTo>
                    <a:pt x="570831" y="37349"/>
                    <a:pt x="533482" y="0"/>
                    <a:pt x="487584" y="0"/>
                  </a:cubicBezTo>
                  <a:close/>
                </a:path>
              </a:pathLst>
            </a:custGeom>
            <a:solidFill>
              <a:schemeClr val="bg1"/>
            </a:solidFill>
            <a:ln w="1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9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08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„MEHKE VEŠČINE“</a:t>
            </a:r>
          </a:p>
          <a:p>
            <a:pPr marL="0" indent="0">
              <a:buNone/>
            </a:pPr>
            <a:endParaRPr lang="sl-SI" dirty="0"/>
          </a:p>
          <a:p>
            <a:pPr lvl="1"/>
            <a:r>
              <a:rPr lang="sl-SI" dirty="0"/>
              <a:t>Kako komunicirati z Borisom?</a:t>
            </a:r>
          </a:p>
          <a:p>
            <a:pPr lvl="1"/>
            <a:r>
              <a:rPr lang="sl-SI" dirty="0"/>
              <a:t>Na kaj moramo biti pozorni?</a:t>
            </a:r>
          </a:p>
          <a:p>
            <a:pPr lvl="1"/>
            <a:r>
              <a:rPr lang="sl-SI" dirty="0"/>
              <a:t>Kako ga usmerjati?</a:t>
            </a:r>
          </a:p>
          <a:p>
            <a:pPr lvl="1"/>
            <a:r>
              <a:rPr lang="sl-SI" dirty="0"/>
              <a:t>Kaj lahko pričakujemo?</a:t>
            </a:r>
          </a:p>
          <a:p>
            <a:pPr lvl="1"/>
            <a:r>
              <a:rPr lang="sl-SI" i="1" dirty="0">
                <a:solidFill>
                  <a:srgbClr val="19764C"/>
                </a:solidFill>
              </a:rPr>
              <a:t>Rehabilitacija podjetja? Februar 2021</a:t>
            </a:r>
            <a:endParaRPr lang="en-US" i="1" dirty="0">
              <a:solidFill>
                <a:srgbClr val="19764C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SLABOSTI</a:t>
            </a:r>
            <a:endParaRPr lang="en-US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Programa z</a:t>
            </a:r>
            <a:r>
              <a:rPr lang="en-US" dirty="0" err="1"/>
              <a:t>godnj</a:t>
            </a:r>
            <a:r>
              <a:rPr lang="sl-SI" dirty="0"/>
              <a:t>e</a:t>
            </a:r>
            <a:r>
              <a:rPr lang="en-US" dirty="0"/>
              <a:t> </a:t>
            </a:r>
            <a:r>
              <a:rPr lang="en-US" dirty="0" err="1"/>
              <a:t>poklicn</a:t>
            </a:r>
            <a:r>
              <a:rPr lang="sl-SI" dirty="0"/>
              <a:t>e</a:t>
            </a:r>
            <a:r>
              <a:rPr lang="en-US" dirty="0"/>
              <a:t> in </a:t>
            </a:r>
            <a:r>
              <a:rPr lang="en-US" dirty="0" err="1"/>
              <a:t>zaposlitven</a:t>
            </a:r>
            <a:r>
              <a:rPr lang="sl-SI" dirty="0"/>
              <a:t>e</a:t>
            </a:r>
            <a:r>
              <a:rPr lang="en-US" dirty="0"/>
              <a:t> </a:t>
            </a:r>
            <a:r>
              <a:rPr lang="en-US" dirty="0" err="1"/>
              <a:t>rehabilitacij</a:t>
            </a:r>
            <a:r>
              <a:rPr lang="sl-SI" dirty="0"/>
              <a:t>e</a:t>
            </a:r>
            <a:r>
              <a:rPr lang="en-US" dirty="0"/>
              <a:t> 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Skupina 7"/>
          <p:cNvGrpSpPr/>
          <p:nvPr/>
        </p:nvGrpSpPr>
        <p:grpSpPr>
          <a:xfrm>
            <a:off x="2279216" y="2563126"/>
            <a:ext cx="2231584" cy="2588637"/>
            <a:chOff x="3680011" y="2282794"/>
            <a:chExt cx="2231584" cy="2588637"/>
          </a:xfrm>
        </p:grpSpPr>
        <p:sp>
          <p:nvSpPr>
            <p:cNvPr id="9" name="Hexagon 37">
              <a:extLst>
                <a:ext uri="{FF2B5EF4-FFF2-40B4-BE49-F238E27FC236}">
                  <a16:creationId xmlns:a16="http://schemas.microsoft.com/office/drawing/2014/main" id="{884714F4-120A-1547-8CE1-9E3A38D814BA}"/>
                </a:ext>
              </a:extLst>
            </p:cNvPr>
            <p:cNvSpPr/>
            <p:nvPr/>
          </p:nvSpPr>
          <p:spPr>
            <a:xfrm rot="5400000">
              <a:off x="3501484" y="2461321"/>
              <a:ext cx="2588637" cy="2231584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10" name="Hexagon 45">
              <a:extLst>
                <a:ext uri="{FF2B5EF4-FFF2-40B4-BE49-F238E27FC236}">
                  <a16:creationId xmlns:a16="http://schemas.microsoft.com/office/drawing/2014/main" id="{C88070F0-8CA3-FC45-A516-7C1564E4B914}"/>
                </a:ext>
              </a:extLst>
            </p:cNvPr>
            <p:cNvSpPr/>
            <p:nvPr/>
          </p:nvSpPr>
          <p:spPr>
            <a:xfrm rot="5400000">
              <a:off x="3713843" y="2630926"/>
              <a:ext cx="2195151" cy="1892371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11" name="Pentagon 48">
              <a:extLst>
                <a:ext uri="{FF2B5EF4-FFF2-40B4-BE49-F238E27FC236}">
                  <a16:creationId xmlns:a16="http://schemas.microsoft.com/office/drawing/2014/main" id="{E618A0D9-282D-4744-BD93-2CA3ABB4CB7E}"/>
                </a:ext>
              </a:extLst>
            </p:cNvPr>
            <p:cNvSpPr/>
            <p:nvPr/>
          </p:nvSpPr>
          <p:spPr>
            <a:xfrm rot="5400000">
              <a:off x="3894484" y="2954419"/>
              <a:ext cx="775799" cy="484335"/>
            </a:xfrm>
            <a:prstGeom prst="homePlate">
              <a:avLst>
                <a:gd name="adj" fmla="val 28684"/>
              </a:avLst>
            </a:prstGeom>
            <a:solidFill>
              <a:srgbClr val="017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12" name="TextBox 82">
              <a:extLst>
                <a:ext uri="{FF2B5EF4-FFF2-40B4-BE49-F238E27FC236}">
                  <a16:creationId xmlns:a16="http://schemas.microsoft.com/office/drawing/2014/main" id="{9739C1E2-4422-6343-868F-A17C2B346D1B}"/>
                </a:ext>
              </a:extLst>
            </p:cNvPr>
            <p:cNvSpPr txBox="1"/>
            <p:nvPr/>
          </p:nvSpPr>
          <p:spPr>
            <a:xfrm>
              <a:off x="4918039" y="3050731"/>
              <a:ext cx="595085" cy="10926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rgbClr val="0179B2"/>
                  </a:solidFill>
                  <a:latin typeface="+mj-lt"/>
                  <a:ea typeface="Roboto Medium" panose="02000000000000000000" pitchFamily="2" charset="0"/>
                  <a:cs typeface="Poppins Medium" pitchFamily="2" charset="77"/>
                </a:rPr>
                <a:t>W</a:t>
              </a:r>
            </a:p>
          </p:txBody>
        </p:sp>
        <p:sp>
          <p:nvSpPr>
            <p:cNvPr id="13" name="Gráfico 247">
              <a:extLst>
                <a:ext uri="{FF2B5EF4-FFF2-40B4-BE49-F238E27FC236}">
                  <a16:creationId xmlns:a16="http://schemas.microsoft.com/office/drawing/2014/main" id="{9251AD0D-12FE-7745-8DB0-DF413BCA5E91}"/>
                </a:ext>
              </a:extLst>
            </p:cNvPr>
            <p:cNvSpPr/>
            <p:nvPr/>
          </p:nvSpPr>
          <p:spPr>
            <a:xfrm>
              <a:off x="4150101" y="3101448"/>
              <a:ext cx="285416" cy="190277"/>
            </a:xfrm>
            <a:custGeom>
              <a:avLst/>
              <a:gdLst>
                <a:gd name="connsiteX0" fmla="*/ 487584 w 570831"/>
                <a:gd name="connsiteY0" fmla="*/ 0 h 380554"/>
                <a:gd name="connsiteX1" fmla="*/ 428471 w 570831"/>
                <a:gd name="connsiteY1" fmla="*/ 24633 h 380554"/>
                <a:gd name="connsiteX2" fmla="*/ 285416 w 570831"/>
                <a:gd name="connsiteY2" fmla="*/ 176109 h 380554"/>
                <a:gd name="connsiteX3" fmla="*/ 142127 w 570831"/>
                <a:gd name="connsiteY3" fmla="*/ 24389 h 380554"/>
                <a:gd name="connsiteX4" fmla="*/ 83245 w 570831"/>
                <a:gd name="connsiteY4" fmla="*/ 0 h 380554"/>
                <a:gd name="connsiteX5" fmla="*/ 0 w 570831"/>
                <a:gd name="connsiteY5" fmla="*/ 83247 h 380554"/>
                <a:gd name="connsiteX6" fmla="*/ 24273 w 570831"/>
                <a:gd name="connsiteY6" fmla="*/ 141989 h 380554"/>
                <a:gd name="connsiteX7" fmla="*/ 226559 w 570831"/>
                <a:gd name="connsiteY7" fmla="*/ 356166 h 380554"/>
                <a:gd name="connsiteX8" fmla="*/ 268646 w 570831"/>
                <a:gd name="connsiteY8" fmla="*/ 378859 h 380554"/>
                <a:gd name="connsiteX9" fmla="*/ 285417 w 570831"/>
                <a:gd name="connsiteY9" fmla="*/ 380555 h 380554"/>
                <a:gd name="connsiteX10" fmla="*/ 302164 w 570831"/>
                <a:gd name="connsiteY10" fmla="*/ 378859 h 380554"/>
                <a:gd name="connsiteX11" fmla="*/ 344507 w 570831"/>
                <a:gd name="connsiteY11" fmla="*/ 355922 h 380554"/>
                <a:gd name="connsiteX12" fmla="*/ 546444 w 570831"/>
                <a:gd name="connsiteY12" fmla="*/ 142105 h 380554"/>
                <a:gd name="connsiteX13" fmla="*/ 570831 w 570831"/>
                <a:gd name="connsiteY13" fmla="*/ 83247 h 380554"/>
                <a:gd name="connsiteX14" fmla="*/ 487584 w 570831"/>
                <a:gd name="connsiteY14" fmla="*/ 0 h 38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831" h="380554">
                  <a:moveTo>
                    <a:pt x="487584" y="0"/>
                  </a:moveTo>
                  <a:cubicBezTo>
                    <a:pt x="465333" y="0"/>
                    <a:pt x="444429" y="8664"/>
                    <a:pt x="428471" y="24633"/>
                  </a:cubicBezTo>
                  <a:lnTo>
                    <a:pt x="285416" y="176109"/>
                  </a:lnTo>
                  <a:lnTo>
                    <a:pt x="142127" y="24389"/>
                  </a:lnTo>
                  <a:cubicBezTo>
                    <a:pt x="126402" y="8664"/>
                    <a:pt x="105498" y="0"/>
                    <a:pt x="83245" y="0"/>
                  </a:cubicBezTo>
                  <a:cubicBezTo>
                    <a:pt x="37349" y="0"/>
                    <a:pt x="0" y="37349"/>
                    <a:pt x="0" y="83247"/>
                  </a:cubicBezTo>
                  <a:cubicBezTo>
                    <a:pt x="0" y="105429"/>
                    <a:pt x="8617" y="126286"/>
                    <a:pt x="24273" y="141989"/>
                  </a:cubicBezTo>
                  <a:lnTo>
                    <a:pt x="226559" y="356166"/>
                  </a:lnTo>
                  <a:cubicBezTo>
                    <a:pt x="238149" y="367757"/>
                    <a:pt x="252712" y="375608"/>
                    <a:pt x="268646" y="378859"/>
                  </a:cubicBezTo>
                  <a:cubicBezTo>
                    <a:pt x="274128" y="379985"/>
                    <a:pt x="279772" y="380555"/>
                    <a:pt x="285417" y="380555"/>
                  </a:cubicBezTo>
                  <a:cubicBezTo>
                    <a:pt x="291061" y="380555"/>
                    <a:pt x="296705" y="379986"/>
                    <a:pt x="302164" y="378859"/>
                  </a:cubicBezTo>
                  <a:cubicBezTo>
                    <a:pt x="318121" y="375607"/>
                    <a:pt x="332684" y="367757"/>
                    <a:pt x="344507" y="355922"/>
                  </a:cubicBezTo>
                  <a:lnTo>
                    <a:pt x="546444" y="142105"/>
                  </a:lnTo>
                  <a:cubicBezTo>
                    <a:pt x="562167" y="126391"/>
                    <a:pt x="570831" y="105487"/>
                    <a:pt x="570831" y="83247"/>
                  </a:cubicBezTo>
                  <a:cubicBezTo>
                    <a:pt x="570831" y="37349"/>
                    <a:pt x="533482" y="0"/>
                    <a:pt x="487584" y="0"/>
                  </a:cubicBezTo>
                  <a:close/>
                </a:path>
              </a:pathLst>
            </a:custGeom>
            <a:solidFill>
              <a:schemeClr val="bg1"/>
            </a:solidFill>
            <a:ln w="1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9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887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značba mesta vsebine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>
                <a:solidFill>
                  <a:srgbClr val="19764C"/>
                </a:solidFill>
              </a:rPr>
              <a:t>CELOSTNA VKLJUČENOST</a:t>
            </a:r>
          </a:p>
          <a:p>
            <a:pPr lvl="1"/>
            <a:r>
              <a:rPr lang="sl-SI" dirty="0"/>
              <a:t>Vključevanje družine in prijateljev v proces</a:t>
            </a:r>
          </a:p>
          <a:p>
            <a:pPr lvl="1"/>
            <a:r>
              <a:rPr lang="sl-SI" dirty="0"/>
              <a:t>Ponesrečenec – SOČA – Informacije in podpora tudi podjetju</a:t>
            </a:r>
          </a:p>
          <a:p>
            <a:pPr lvl="1"/>
            <a:endParaRPr lang="sl-SI" dirty="0"/>
          </a:p>
          <a:p>
            <a:pPr lvl="1"/>
            <a:endParaRPr lang="sl-SI" dirty="0"/>
          </a:p>
          <a:p>
            <a:pPr lvl="1"/>
            <a:endParaRPr lang="sl-SI" dirty="0"/>
          </a:p>
          <a:p>
            <a:pPr marL="360000" lvl="1" indent="0">
              <a:buNone/>
            </a:pPr>
            <a:endParaRPr lang="sl-SI" dirty="0"/>
          </a:p>
          <a:p>
            <a:pPr marL="360000" lvl="1" indent="0">
              <a:buNone/>
            </a:pPr>
            <a:r>
              <a:rPr lang="sl-SI" dirty="0"/>
              <a:t>_______________________________</a:t>
            </a:r>
          </a:p>
          <a:p>
            <a:pPr lvl="1"/>
            <a:r>
              <a:rPr lang="sl-SI" dirty="0"/>
              <a:t>Komunikacija z družino</a:t>
            </a:r>
          </a:p>
          <a:p>
            <a:pPr lvl="1"/>
            <a:r>
              <a:rPr lang="sl-SI" dirty="0"/>
              <a:t>Pripravljeni pomagati </a:t>
            </a:r>
          </a:p>
          <a:p>
            <a:pPr lvl="1"/>
            <a:r>
              <a:rPr lang="sl-SI" dirty="0"/>
              <a:t>Zagotovilo, da jih bomo podprli</a:t>
            </a:r>
          </a:p>
        </p:txBody>
      </p:sp>
      <p:sp>
        <p:nvSpPr>
          <p:cNvPr id="15" name="Naslov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PRILOŽNOSTI</a:t>
            </a:r>
            <a:endParaRPr lang="en-US" b="1" dirty="0"/>
          </a:p>
        </p:txBody>
      </p:sp>
      <p:sp>
        <p:nvSpPr>
          <p:cNvPr id="17" name="Označba mesta besedila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Programa z</a:t>
            </a:r>
            <a:r>
              <a:rPr lang="en-US" dirty="0" err="1"/>
              <a:t>godnj</a:t>
            </a:r>
            <a:r>
              <a:rPr lang="sl-SI" dirty="0"/>
              <a:t>e</a:t>
            </a:r>
            <a:r>
              <a:rPr lang="en-US" dirty="0"/>
              <a:t> </a:t>
            </a:r>
            <a:r>
              <a:rPr lang="en-US" dirty="0" err="1"/>
              <a:t>poklicn</a:t>
            </a:r>
            <a:r>
              <a:rPr lang="sl-SI" dirty="0"/>
              <a:t>e</a:t>
            </a:r>
            <a:r>
              <a:rPr lang="en-US" dirty="0"/>
              <a:t> in </a:t>
            </a:r>
            <a:r>
              <a:rPr lang="en-US" dirty="0" err="1"/>
              <a:t>zaposlitven</a:t>
            </a:r>
            <a:r>
              <a:rPr lang="sl-SI" dirty="0"/>
              <a:t>e</a:t>
            </a:r>
            <a:r>
              <a:rPr lang="en-US" dirty="0"/>
              <a:t> </a:t>
            </a:r>
            <a:r>
              <a:rPr lang="en-US" dirty="0" err="1"/>
              <a:t>rehabilitacij</a:t>
            </a:r>
            <a:r>
              <a:rPr lang="sl-SI" dirty="0"/>
              <a:t>e</a:t>
            </a:r>
            <a:r>
              <a:rPr lang="en-US" dirty="0"/>
              <a:t> </a:t>
            </a:r>
          </a:p>
        </p:txBody>
      </p:sp>
      <p:sp>
        <p:nvSpPr>
          <p:cNvPr id="19" name="Označba mesta besedila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Označba mesta besedila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Skupina 6"/>
          <p:cNvGrpSpPr/>
          <p:nvPr/>
        </p:nvGrpSpPr>
        <p:grpSpPr>
          <a:xfrm>
            <a:off x="2278800" y="2573477"/>
            <a:ext cx="2232000" cy="2588400"/>
            <a:chOff x="12489284" y="4565590"/>
            <a:chExt cx="4463167" cy="5177274"/>
          </a:xfrm>
        </p:grpSpPr>
        <p:sp>
          <p:nvSpPr>
            <p:cNvPr id="8" name="Hexagon 38">
              <a:extLst>
                <a:ext uri="{FF2B5EF4-FFF2-40B4-BE49-F238E27FC236}">
                  <a16:creationId xmlns:a16="http://schemas.microsoft.com/office/drawing/2014/main" id="{09545798-BB9E-CF46-8030-71CA1F4B5077}"/>
                </a:ext>
              </a:extLst>
            </p:cNvPr>
            <p:cNvSpPr/>
            <p:nvPr/>
          </p:nvSpPr>
          <p:spPr>
            <a:xfrm rot="5400000">
              <a:off x="12132231" y="4922643"/>
              <a:ext cx="5177274" cy="4463167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/>
            </a:p>
          </p:txBody>
        </p:sp>
        <p:sp>
          <p:nvSpPr>
            <p:cNvPr id="9" name="Hexagon 60">
              <a:extLst>
                <a:ext uri="{FF2B5EF4-FFF2-40B4-BE49-F238E27FC236}">
                  <a16:creationId xmlns:a16="http://schemas.microsoft.com/office/drawing/2014/main" id="{3C50F00C-78DA-C44D-BF5C-A0F954D91E3C}"/>
                </a:ext>
              </a:extLst>
            </p:cNvPr>
            <p:cNvSpPr/>
            <p:nvPr/>
          </p:nvSpPr>
          <p:spPr>
            <a:xfrm rot="5400000">
              <a:off x="12552324" y="5261852"/>
              <a:ext cx="4390301" cy="3784742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/>
            </a:p>
          </p:txBody>
        </p:sp>
        <p:sp>
          <p:nvSpPr>
            <p:cNvPr id="10" name="Pentagon 61">
              <a:extLst>
                <a:ext uri="{FF2B5EF4-FFF2-40B4-BE49-F238E27FC236}">
                  <a16:creationId xmlns:a16="http://schemas.microsoft.com/office/drawing/2014/main" id="{BF68D9F1-AA54-D240-98FC-70E490932C2E}"/>
                </a:ext>
              </a:extLst>
            </p:cNvPr>
            <p:cNvSpPr/>
            <p:nvPr/>
          </p:nvSpPr>
          <p:spPr>
            <a:xfrm rot="5400000">
              <a:off x="12913606" y="5908837"/>
              <a:ext cx="1551598" cy="968670"/>
            </a:xfrm>
            <a:prstGeom prst="homePlate">
              <a:avLst>
                <a:gd name="adj" fmla="val 2868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/>
            </a:p>
          </p:txBody>
        </p:sp>
        <p:sp>
          <p:nvSpPr>
            <p:cNvPr id="12" name="TextBox 85">
              <a:extLst>
                <a:ext uri="{FF2B5EF4-FFF2-40B4-BE49-F238E27FC236}">
                  <a16:creationId xmlns:a16="http://schemas.microsoft.com/office/drawing/2014/main" id="{118EA031-5255-7949-9D32-D3CA7248DD5E}"/>
                </a:ext>
              </a:extLst>
            </p:cNvPr>
            <p:cNvSpPr txBox="1"/>
            <p:nvPr/>
          </p:nvSpPr>
          <p:spPr>
            <a:xfrm>
              <a:off x="15189226" y="6101461"/>
              <a:ext cx="1190170" cy="2185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6500" b="1" dirty="0">
                  <a:solidFill>
                    <a:srgbClr val="F1AE1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Poppins Medium" pitchFamily="2" charset="77"/>
                </a:rPr>
                <a:t>O</a:t>
              </a:r>
              <a:endParaRPr lang="en-US" sz="6500" b="1" dirty="0">
                <a:solidFill>
                  <a:srgbClr val="F1AE1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Medium" pitchFamily="2" charset="77"/>
              </a:endParaRPr>
            </a:p>
          </p:txBody>
        </p:sp>
        <p:grpSp>
          <p:nvGrpSpPr>
            <p:cNvPr id="13" name="Gráfico 242">
              <a:extLst>
                <a:ext uri="{FF2B5EF4-FFF2-40B4-BE49-F238E27FC236}">
                  <a16:creationId xmlns:a16="http://schemas.microsoft.com/office/drawing/2014/main" id="{3E7A01BF-5FAB-7247-B036-8B90648BC230}"/>
                </a:ext>
              </a:extLst>
            </p:cNvPr>
            <p:cNvGrpSpPr/>
            <p:nvPr/>
          </p:nvGrpSpPr>
          <p:grpSpPr>
            <a:xfrm>
              <a:off x="13400088" y="5972792"/>
              <a:ext cx="597977" cy="597977"/>
              <a:chOff x="1714936" y="4336119"/>
              <a:chExt cx="597977" cy="597977"/>
            </a:xfrm>
            <a:solidFill>
              <a:schemeClr val="bg1"/>
            </a:solidFill>
          </p:grpSpPr>
          <p:sp>
            <p:nvSpPr>
              <p:cNvPr id="14" name="Forma libre 388">
                <a:extLst>
                  <a:ext uri="{FF2B5EF4-FFF2-40B4-BE49-F238E27FC236}">
                    <a16:creationId xmlns:a16="http://schemas.microsoft.com/office/drawing/2014/main" id="{F7FE9E65-AA36-474C-AD66-278A76C7086E}"/>
                  </a:ext>
                </a:extLst>
              </p:cNvPr>
              <p:cNvSpPr/>
              <p:nvPr/>
            </p:nvSpPr>
            <p:spPr>
              <a:xfrm>
                <a:off x="1714060" y="4409990"/>
                <a:ext cx="599145" cy="449651"/>
              </a:xfrm>
              <a:custGeom>
                <a:avLst/>
                <a:gdLst>
                  <a:gd name="connsiteX0" fmla="*/ 595204 w 599144"/>
                  <a:gd name="connsiteY0" fmla="*/ 154020 h 449650"/>
                  <a:gd name="connsiteX1" fmla="*/ 445709 w 599144"/>
                  <a:gd name="connsiteY1" fmla="*/ 4526 h 449650"/>
                  <a:gd name="connsiteX2" fmla="*/ 436901 w 599144"/>
                  <a:gd name="connsiteY2" fmla="*/ 876 h 449650"/>
                  <a:gd name="connsiteX3" fmla="*/ 162829 w 599144"/>
                  <a:gd name="connsiteY3" fmla="*/ 876 h 449650"/>
                  <a:gd name="connsiteX4" fmla="*/ 154020 w 599144"/>
                  <a:gd name="connsiteY4" fmla="*/ 4526 h 449650"/>
                  <a:gd name="connsiteX5" fmla="*/ 4526 w 599144"/>
                  <a:gd name="connsiteY5" fmla="*/ 154020 h 449650"/>
                  <a:gd name="connsiteX6" fmla="*/ 876 w 599144"/>
                  <a:gd name="connsiteY6" fmla="*/ 162962 h 449650"/>
                  <a:gd name="connsiteX7" fmla="*/ 4721 w 599144"/>
                  <a:gd name="connsiteY7" fmla="*/ 171831 h 449650"/>
                  <a:gd name="connsiteX8" fmla="*/ 291251 w 599144"/>
                  <a:gd name="connsiteY8" fmla="*/ 445904 h 449650"/>
                  <a:gd name="connsiteX9" fmla="*/ 299865 w 599144"/>
                  <a:gd name="connsiteY9" fmla="*/ 449359 h 449650"/>
                  <a:gd name="connsiteX10" fmla="*/ 308478 w 599144"/>
                  <a:gd name="connsiteY10" fmla="*/ 445904 h 449650"/>
                  <a:gd name="connsiteX11" fmla="*/ 595009 w 599144"/>
                  <a:gd name="connsiteY11" fmla="*/ 171831 h 449650"/>
                  <a:gd name="connsiteX12" fmla="*/ 598853 w 599144"/>
                  <a:gd name="connsiteY12" fmla="*/ 162962 h 449650"/>
                  <a:gd name="connsiteX13" fmla="*/ 595204 w 599144"/>
                  <a:gd name="connsiteY13" fmla="*/ 154020 h 449650"/>
                  <a:gd name="connsiteX14" fmla="*/ 80415 w 599144"/>
                  <a:gd name="connsiteY14" fmla="*/ 175287 h 449650"/>
                  <a:gd name="connsiteX15" fmla="*/ 202136 w 599144"/>
                  <a:gd name="connsiteY15" fmla="*/ 175287 h 449650"/>
                  <a:gd name="connsiteX16" fmla="*/ 256691 w 599144"/>
                  <a:gd name="connsiteY16" fmla="*/ 343891 h 449650"/>
                  <a:gd name="connsiteX17" fmla="*/ 80415 w 599144"/>
                  <a:gd name="connsiteY17" fmla="*/ 175287 h 449650"/>
                  <a:gd name="connsiteX18" fmla="*/ 214993 w 599144"/>
                  <a:gd name="connsiteY18" fmla="*/ 134115 h 449650"/>
                  <a:gd name="connsiteX19" fmla="*/ 188005 w 599144"/>
                  <a:gd name="connsiteY19" fmla="*/ 50708 h 449650"/>
                  <a:gd name="connsiteX20" fmla="*/ 263647 w 599144"/>
                  <a:gd name="connsiteY20" fmla="*/ 50708 h 449650"/>
                  <a:gd name="connsiteX21" fmla="*/ 214993 w 599144"/>
                  <a:gd name="connsiteY21" fmla="*/ 134115 h 449650"/>
                  <a:gd name="connsiteX22" fmla="*/ 411713 w 599144"/>
                  <a:gd name="connsiteY22" fmla="*/ 50708 h 449650"/>
                  <a:gd name="connsiteX23" fmla="*/ 384734 w 599144"/>
                  <a:gd name="connsiteY23" fmla="*/ 134110 h 449650"/>
                  <a:gd name="connsiteX24" fmla="*/ 336083 w 599144"/>
                  <a:gd name="connsiteY24" fmla="*/ 50708 h 449650"/>
                  <a:gd name="connsiteX25" fmla="*/ 411713 w 599144"/>
                  <a:gd name="connsiteY25" fmla="*/ 50708 h 449650"/>
                  <a:gd name="connsiteX26" fmla="*/ 343060 w 599144"/>
                  <a:gd name="connsiteY26" fmla="*/ 343868 h 449650"/>
                  <a:gd name="connsiteX27" fmla="*/ 397594 w 599144"/>
                  <a:gd name="connsiteY27" fmla="*/ 175286 h 449650"/>
                  <a:gd name="connsiteX28" fmla="*/ 399528 w 599144"/>
                  <a:gd name="connsiteY28" fmla="*/ 175286 h 449650"/>
                  <a:gd name="connsiteX29" fmla="*/ 519315 w 599144"/>
                  <a:gd name="connsiteY29" fmla="*/ 175286 h 449650"/>
                  <a:gd name="connsiteX30" fmla="*/ 343060 w 599144"/>
                  <a:gd name="connsiteY30" fmla="*/ 343868 h 44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99144" h="449650">
                    <a:moveTo>
                      <a:pt x="595204" y="154020"/>
                    </a:moveTo>
                    <a:lnTo>
                      <a:pt x="445709" y="4526"/>
                    </a:lnTo>
                    <a:cubicBezTo>
                      <a:pt x="443373" y="2190"/>
                      <a:pt x="440211" y="876"/>
                      <a:pt x="436901" y="876"/>
                    </a:cubicBezTo>
                    <a:lnTo>
                      <a:pt x="162829" y="876"/>
                    </a:lnTo>
                    <a:cubicBezTo>
                      <a:pt x="159520" y="876"/>
                      <a:pt x="156356" y="2190"/>
                      <a:pt x="154020" y="4526"/>
                    </a:cubicBezTo>
                    <a:lnTo>
                      <a:pt x="4526" y="154020"/>
                    </a:lnTo>
                    <a:cubicBezTo>
                      <a:pt x="2166" y="156392"/>
                      <a:pt x="852" y="159617"/>
                      <a:pt x="876" y="162962"/>
                    </a:cubicBezTo>
                    <a:cubicBezTo>
                      <a:pt x="925" y="166319"/>
                      <a:pt x="2312" y="169519"/>
                      <a:pt x="4721" y="171831"/>
                    </a:cubicBezTo>
                    <a:lnTo>
                      <a:pt x="291251" y="445904"/>
                    </a:lnTo>
                    <a:cubicBezTo>
                      <a:pt x="293661" y="448204"/>
                      <a:pt x="296774" y="449359"/>
                      <a:pt x="299865" y="449359"/>
                    </a:cubicBezTo>
                    <a:cubicBezTo>
                      <a:pt x="302955" y="449359"/>
                      <a:pt x="306070" y="448202"/>
                      <a:pt x="308478" y="445904"/>
                    </a:cubicBezTo>
                    <a:lnTo>
                      <a:pt x="595009" y="171831"/>
                    </a:lnTo>
                    <a:cubicBezTo>
                      <a:pt x="597418" y="169519"/>
                      <a:pt x="598804" y="166319"/>
                      <a:pt x="598853" y="162962"/>
                    </a:cubicBezTo>
                    <a:cubicBezTo>
                      <a:pt x="598878" y="159617"/>
                      <a:pt x="597564" y="156393"/>
                      <a:pt x="595204" y="154020"/>
                    </a:cubicBezTo>
                    <a:close/>
                    <a:moveTo>
                      <a:pt x="80415" y="175287"/>
                    </a:moveTo>
                    <a:lnTo>
                      <a:pt x="202136" y="175287"/>
                    </a:lnTo>
                    <a:lnTo>
                      <a:pt x="256691" y="343891"/>
                    </a:lnTo>
                    <a:lnTo>
                      <a:pt x="80415" y="175287"/>
                    </a:lnTo>
                    <a:close/>
                    <a:moveTo>
                      <a:pt x="214993" y="134115"/>
                    </a:moveTo>
                    <a:lnTo>
                      <a:pt x="188005" y="50708"/>
                    </a:lnTo>
                    <a:lnTo>
                      <a:pt x="263647" y="50708"/>
                    </a:lnTo>
                    <a:lnTo>
                      <a:pt x="214993" y="134115"/>
                    </a:lnTo>
                    <a:close/>
                    <a:moveTo>
                      <a:pt x="411713" y="50708"/>
                    </a:moveTo>
                    <a:lnTo>
                      <a:pt x="384734" y="134110"/>
                    </a:lnTo>
                    <a:lnTo>
                      <a:pt x="336083" y="50708"/>
                    </a:lnTo>
                    <a:lnTo>
                      <a:pt x="411713" y="50708"/>
                    </a:lnTo>
                    <a:close/>
                    <a:moveTo>
                      <a:pt x="343060" y="343868"/>
                    </a:moveTo>
                    <a:lnTo>
                      <a:pt x="397594" y="175286"/>
                    </a:lnTo>
                    <a:lnTo>
                      <a:pt x="399528" y="175286"/>
                    </a:lnTo>
                    <a:lnTo>
                      <a:pt x="519315" y="175286"/>
                    </a:lnTo>
                    <a:lnTo>
                      <a:pt x="343060" y="3438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24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MEDICINSKI PRIPOMOČEK</a:t>
            </a:r>
          </a:p>
          <a:p>
            <a:pPr lvl="1"/>
            <a:r>
              <a:rPr lang="sl-SI" dirty="0">
                <a:solidFill>
                  <a:srgbClr val="CF4356"/>
                </a:solidFill>
              </a:rPr>
              <a:t>Ustreznost pripomočka</a:t>
            </a:r>
            <a:r>
              <a:rPr lang="sl-SI" dirty="0"/>
              <a:t>, ki mu pripada in ga krije zavarovalnica?</a:t>
            </a:r>
          </a:p>
          <a:p>
            <a:pPr lvl="1"/>
            <a:r>
              <a:rPr lang="sl-SI" dirty="0"/>
              <a:t>Avgusta 2022 prejme Boris predračun za izboljšani medicinski pripomoček, ki ga mora financirati sam</a:t>
            </a:r>
          </a:p>
          <a:p>
            <a:pPr marL="360000" lvl="1" indent="0">
              <a:buNone/>
            </a:pPr>
            <a:endParaRPr lang="sl-SI" dirty="0">
              <a:solidFill>
                <a:srgbClr val="19764C"/>
              </a:solidFill>
            </a:endParaRPr>
          </a:p>
          <a:p>
            <a:pPr marL="360000" lvl="1" indent="0" algn="ctr">
              <a:buNone/>
            </a:pPr>
            <a:r>
              <a:rPr lang="sl-SI" sz="2000" b="1" dirty="0">
                <a:solidFill>
                  <a:srgbClr val="19764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„Ali ti mene hecaš?“</a:t>
            </a:r>
          </a:p>
          <a:p>
            <a:pPr lvl="1"/>
            <a:endParaRPr lang="sl-SI" dirty="0"/>
          </a:p>
          <a:p>
            <a:pPr marL="360000" lvl="1" indent="0">
              <a:buNone/>
            </a:pPr>
            <a:r>
              <a:rPr lang="sl-SI" dirty="0"/>
              <a:t>___________________</a:t>
            </a:r>
          </a:p>
          <a:p>
            <a:pPr lvl="1"/>
            <a:r>
              <a:rPr lang="sl-SI" dirty="0"/>
              <a:t>v podjetju organiziramo interni srečelov SREČKA ZA BORISA in zberemo dobre 3 tisočake</a:t>
            </a:r>
          </a:p>
          <a:p>
            <a:pPr lvl="1"/>
            <a:r>
              <a:rPr lang="sl-SI" dirty="0"/>
              <a:t>Zaveza, da kot podjetje na dobrodelni TRR nakažemo 10.000,00€</a:t>
            </a:r>
          </a:p>
          <a:p>
            <a:pPr lvl="1"/>
            <a:r>
              <a:rPr lang="sl-SI" b="1" dirty="0">
                <a:solidFill>
                  <a:srgbClr val="CF4356"/>
                </a:solidFill>
              </a:rPr>
              <a:t>Organizacija dobrodelnega TRR!</a:t>
            </a:r>
          </a:p>
          <a:p>
            <a:pPr lvl="1"/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GROŽNJE</a:t>
            </a:r>
            <a:endParaRPr lang="en-US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Programa z</a:t>
            </a:r>
            <a:r>
              <a:rPr lang="en-US" dirty="0" err="1"/>
              <a:t>godnj</a:t>
            </a:r>
            <a:r>
              <a:rPr lang="sl-SI" dirty="0"/>
              <a:t>e</a:t>
            </a:r>
            <a:r>
              <a:rPr lang="en-US" dirty="0"/>
              <a:t> </a:t>
            </a:r>
            <a:r>
              <a:rPr lang="en-US" dirty="0" err="1"/>
              <a:t>poklicn</a:t>
            </a:r>
            <a:r>
              <a:rPr lang="sl-SI" dirty="0"/>
              <a:t>e</a:t>
            </a:r>
            <a:r>
              <a:rPr lang="en-US" dirty="0"/>
              <a:t> in </a:t>
            </a:r>
            <a:r>
              <a:rPr lang="en-US" dirty="0" err="1"/>
              <a:t>zaposlitven</a:t>
            </a:r>
            <a:r>
              <a:rPr lang="sl-SI" dirty="0"/>
              <a:t>e</a:t>
            </a:r>
            <a:r>
              <a:rPr lang="en-US" dirty="0"/>
              <a:t> </a:t>
            </a:r>
            <a:r>
              <a:rPr lang="en-US" dirty="0" err="1"/>
              <a:t>rehabilitacij</a:t>
            </a:r>
            <a:r>
              <a:rPr lang="sl-SI" dirty="0"/>
              <a:t>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Skupina 7"/>
          <p:cNvGrpSpPr/>
          <p:nvPr/>
        </p:nvGrpSpPr>
        <p:grpSpPr>
          <a:xfrm>
            <a:off x="2139257" y="2563126"/>
            <a:ext cx="2231584" cy="2588637"/>
            <a:chOff x="8812450" y="2282795"/>
            <a:chExt cx="2231584" cy="2588637"/>
          </a:xfrm>
        </p:grpSpPr>
        <p:sp>
          <p:nvSpPr>
            <p:cNvPr id="9" name="Hexagon 39">
              <a:extLst>
                <a:ext uri="{FF2B5EF4-FFF2-40B4-BE49-F238E27FC236}">
                  <a16:creationId xmlns:a16="http://schemas.microsoft.com/office/drawing/2014/main" id="{E9BCE6A5-6195-454B-8D0E-C9AA71B9F2BE}"/>
                </a:ext>
              </a:extLst>
            </p:cNvPr>
            <p:cNvSpPr/>
            <p:nvPr/>
          </p:nvSpPr>
          <p:spPr>
            <a:xfrm rot="5400000">
              <a:off x="8633923" y="2461322"/>
              <a:ext cx="2588637" cy="2231584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10" name="Hexagon 66">
              <a:extLst>
                <a:ext uri="{FF2B5EF4-FFF2-40B4-BE49-F238E27FC236}">
                  <a16:creationId xmlns:a16="http://schemas.microsoft.com/office/drawing/2014/main" id="{F29427EB-1294-BB45-96AF-F93B4A82C2CB}"/>
                </a:ext>
              </a:extLst>
            </p:cNvPr>
            <p:cNvSpPr/>
            <p:nvPr/>
          </p:nvSpPr>
          <p:spPr>
            <a:xfrm rot="5400000">
              <a:off x="8841656" y="2630926"/>
              <a:ext cx="2195151" cy="1892371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11" name="Pentagon 67">
              <a:extLst>
                <a:ext uri="{FF2B5EF4-FFF2-40B4-BE49-F238E27FC236}">
                  <a16:creationId xmlns:a16="http://schemas.microsoft.com/office/drawing/2014/main" id="{453392A1-DD1C-DB4A-A815-E123964CDE11}"/>
                </a:ext>
              </a:extLst>
            </p:cNvPr>
            <p:cNvSpPr/>
            <p:nvPr/>
          </p:nvSpPr>
          <p:spPr>
            <a:xfrm rot="5400000">
              <a:off x="9022297" y="2954419"/>
              <a:ext cx="775799" cy="484335"/>
            </a:xfrm>
            <a:prstGeom prst="homePlate">
              <a:avLst>
                <a:gd name="adj" fmla="val 28684"/>
              </a:avLst>
            </a:prstGeom>
            <a:solidFill>
              <a:srgbClr val="CF4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V" sz="900">
                <a:latin typeface="+mj-lt"/>
              </a:endParaRPr>
            </a:p>
          </p:txBody>
        </p:sp>
        <p:sp>
          <p:nvSpPr>
            <p:cNvPr id="13" name="TextBox 86">
              <a:extLst>
                <a:ext uri="{FF2B5EF4-FFF2-40B4-BE49-F238E27FC236}">
                  <a16:creationId xmlns:a16="http://schemas.microsoft.com/office/drawing/2014/main" id="{10D0236F-17BD-B84F-B3E8-E7B8F04EDD4F}"/>
                </a:ext>
              </a:extLst>
            </p:cNvPr>
            <p:cNvSpPr txBox="1"/>
            <p:nvPr/>
          </p:nvSpPr>
          <p:spPr>
            <a:xfrm>
              <a:off x="10184208" y="3050731"/>
              <a:ext cx="595085" cy="10926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>
                  <a:solidFill>
                    <a:srgbClr val="CF4356"/>
                  </a:solidFill>
                  <a:latin typeface="+mj-lt"/>
                  <a:ea typeface="Roboto Medium" panose="02000000000000000000" pitchFamily="2" charset="0"/>
                  <a:cs typeface="Poppins Medium" pitchFamily="2" charset="77"/>
                </a:rPr>
                <a:t>T</a:t>
              </a:r>
            </a:p>
          </p:txBody>
        </p:sp>
        <p:sp>
          <p:nvSpPr>
            <p:cNvPr id="14" name="Forma libre 355">
              <a:extLst>
                <a:ext uri="{FF2B5EF4-FFF2-40B4-BE49-F238E27FC236}">
                  <a16:creationId xmlns:a16="http://schemas.microsoft.com/office/drawing/2014/main" id="{D3159FC7-C077-0246-B1CF-A8F4F97ED006}"/>
                </a:ext>
              </a:extLst>
            </p:cNvPr>
            <p:cNvSpPr/>
            <p:nvPr/>
          </p:nvSpPr>
          <p:spPr>
            <a:xfrm>
              <a:off x="9267924" y="3020616"/>
              <a:ext cx="257449" cy="257449"/>
            </a:xfrm>
            <a:custGeom>
              <a:avLst/>
              <a:gdLst>
                <a:gd name="connsiteX0" fmla="*/ 131651 w 263117"/>
                <a:gd name="connsiteY0" fmla="*/ 836 h 263117"/>
                <a:gd name="connsiteX1" fmla="*/ 836 w 263117"/>
                <a:gd name="connsiteY1" fmla="*/ 131651 h 263117"/>
                <a:gd name="connsiteX2" fmla="*/ 131651 w 263117"/>
                <a:gd name="connsiteY2" fmla="*/ 262467 h 263117"/>
                <a:gd name="connsiteX3" fmla="*/ 262466 w 263117"/>
                <a:gd name="connsiteY3" fmla="*/ 131652 h 263117"/>
                <a:gd name="connsiteX4" fmla="*/ 131651 w 263117"/>
                <a:gd name="connsiteY4" fmla="*/ 836 h 263117"/>
                <a:gd name="connsiteX5" fmla="*/ 131651 w 263117"/>
                <a:gd name="connsiteY5" fmla="*/ 214898 h 263117"/>
                <a:gd name="connsiteX6" fmla="*/ 48405 w 263117"/>
                <a:gd name="connsiteY6" fmla="*/ 131651 h 263117"/>
                <a:gd name="connsiteX7" fmla="*/ 58722 w 263117"/>
                <a:gd name="connsiteY7" fmla="*/ 92355 h 263117"/>
                <a:gd name="connsiteX8" fmla="*/ 170947 w 263117"/>
                <a:gd name="connsiteY8" fmla="*/ 204580 h 263117"/>
                <a:gd name="connsiteX9" fmla="*/ 131651 w 263117"/>
                <a:gd name="connsiteY9" fmla="*/ 214898 h 263117"/>
                <a:gd name="connsiteX10" fmla="*/ 204579 w 263117"/>
                <a:gd name="connsiteY10" fmla="*/ 170948 h 263117"/>
                <a:gd name="connsiteX11" fmla="*/ 92355 w 263117"/>
                <a:gd name="connsiteY11" fmla="*/ 58723 h 263117"/>
                <a:gd name="connsiteX12" fmla="*/ 131651 w 263117"/>
                <a:gd name="connsiteY12" fmla="*/ 48406 h 263117"/>
                <a:gd name="connsiteX13" fmla="*/ 214898 w 263117"/>
                <a:gd name="connsiteY13" fmla="*/ 131652 h 263117"/>
                <a:gd name="connsiteX14" fmla="*/ 204579 w 263117"/>
                <a:gd name="connsiteY14" fmla="*/ 170948 h 2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3117" h="263117">
                  <a:moveTo>
                    <a:pt x="131651" y="836"/>
                  </a:moveTo>
                  <a:cubicBezTo>
                    <a:pt x="59519" y="836"/>
                    <a:pt x="836" y="59519"/>
                    <a:pt x="836" y="131651"/>
                  </a:cubicBezTo>
                  <a:cubicBezTo>
                    <a:pt x="836" y="203783"/>
                    <a:pt x="59519" y="262467"/>
                    <a:pt x="131651" y="262467"/>
                  </a:cubicBezTo>
                  <a:cubicBezTo>
                    <a:pt x="203783" y="262467"/>
                    <a:pt x="262466" y="203784"/>
                    <a:pt x="262466" y="131652"/>
                  </a:cubicBezTo>
                  <a:cubicBezTo>
                    <a:pt x="262466" y="59520"/>
                    <a:pt x="203783" y="836"/>
                    <a:pt x="131651" y="836"/>
                  </a:cubicBezTo>
                  <a:close/>
                  <a:moveTo>
                    <a:pt x="131651" y="214898"/>
                  </a:moveTo>
                  <a:cubicBezTo>
                    <a:pt x="85754" y="214898"/>
                    <a:pt x="48405" y="177549"/>
                    <a:pt x="48405" y="131651"/>
                  </a:cubicBezTo>
                  <a:cubicBezTo>
                    <a:pt x="48405" y="117366"/>
                    <a:pt x="52355" y="104115"/>
                    <a:pt x="58722" y="92355"/>
                  </a:cubicBezTo>
                  <a:lnTo>
                    <a:pt x="170947" y="204580"/>
                  </a:lnTo>
                  <a:cubicBezTo>
                    <a:pt x="159187" y="210948"/>
                    <a:pt x="145935" y="214898"/>
                    <a:pt x="131651" y="214898"/>
                  </a:cubicBezTo>
                  <a:close/>
                  <a:moveTo>
                    <a:pt x="204579" y="170948"/>
                  </a:moveTo>
                  <a:lnTo>
                    <a:pt x="92355" y="58723"/>
                  </a:lnTo>
                  <a:cubicBezTo>
                    <a:pt x="104115" y="52356"/>
                    <a:pt x="117367" y="48406"/>
                    <a:pt x="131651" y="48406"/>
                  </a:cubicBezTo>
                  <a:cubicBezTo>
                    <a:pt x="177549" y="48406"/>
                    <a:pt x="214898" y="85755"/>
                    <a:pt x="214898" y="131652"/>
                  </a:cubicBezTo>
                  <a:cubicBezTo>
                    <a:pt x="214897" y="145937"/>
                    <a:pt x="210947" y="159188"/>
                    <a:pt x="204579" y="17094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9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24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besedila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Zbiranje sredstev za nakup ročne proteze</a:t>
            </a:r>
            <a:endParaRPr lang="en-US" dirty="0"/>
          </a:p>
        </p:txBody>
      </p:sp>
      <p:sp>
        <p:nvSpPr>
          <p:cNvPr id="7" name="Označba mesta vsebin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sl-SI" sz="2000" b="1" dirty="0"/>
              <a:t>Prva dva poskusa poleti 2022 spodletela</a:t>
            </a:r>
          </a:p>
          <a:p>
            <a:pPr>
              <a:lnSpc>
                <a:spcPct val="130000"/>
              </a:lnSpc>
            </a:pPr>
            <a:r>
              <a:rPr lang="sl-SI" sz="2000" dirty="0"/>
              <a:t>Nobena od lokalnih dobrodelnih ustanov ni želela zbirati tako velike vsote denarja</a:t>
            </a:r>
          </a:p>
          <a:p>
            <a:pPr>
              <a:lnSpc>
                <a:spcPct val="130000"/>
              </a:lnSpc>
            </a:pPr>
            <a:r>
              <a:rPr lang="sl-SI" sz="2000" dirty="0"/>
              <a:t>Kljub našim zagotovilom, da bomo potencialne donatorje obvestili sami, se niso odločili za podporo projekta oziroma jim je bilo to onemogočeno zaradi višine sredstev</a:t>
            </a:r>
          </a:p>
          <a:p>
            <a:pPr>
              <a:lnSpc>
                <a:spcPct val="130000"/>
              </a:lnSpc>
            </a:pPr>
            <a:r>
              <a:rPr lang="sl-SI" sz="2000" b="1" dirty="0"/>
              <a:t>V septembru se obrnemo na ŠKOFIJSKO KARITAS Ljubljana</a:t>
            </a:r>
            <a:r>
              <a:rPr lang="sl-SI" sz="2000" dirty="0"/>
              <a:t>:</a:t>
            </a:r>
          </a:p>
          <a:p>
            <a:pPr lvl="1">
              <a:lnSpc>
                <a:spcPct val="130000"/>
              </a:lnSpc>
            </a:pPr>
            <a:r>
              <a:rPr lang="sl-SI" sz="2000" dirty="0"/>
              <a:t>Priprava prošnje in obrazložitev zakaj zbiramo sredstva </a:t>
            </a:r>
          </a:p>
          <a:p>
            <a:pPr lvl="1">
              <a:lnSpc>
                <a:spcPct val="130000"/>
              </a:lnSpc>
            </a:pPr>
            <a:r>
              <a:rPr lang="sl-SI" sz="2000" dirty="0"/>
              <a:t>Priporočilo strokovnjaka, zakaj Boris potrebuje boljšo ročno protezo</a:t>
            </a:r>
          </a:p>
          <a:p>
            <a:pPr lvl="1">
              <a:lnSpc>
                <a:spcPct val="130000"/>
              </a:lnSpc>
            </a:pPr>
            <a:r>
              <a:rPr lang="sl-SI" sz="2000" dirty="0"/>
              <a:t>Borisova prošnja za zbiranje sredstev preko Škofijske Karitas</a:t>
            </a:r>
          </a:p>
          <a:p>
            <a:pPr>
              <a:lnSpc>
                <a:spcPct val="130000"/>
              </a:lnSpc>
            </a:pPr>
            <a:r>
              <a:rPr lang="sl-SI" sz="2000" b="1" dirty="0"/>
              <a:t>17.11.2022 Boris sklene dogovor o zbiranju sredstev s Škofijsko Karitas Ljubljana</a:t>
            </a: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Organizacija Dobrodelnega TRR</a:t>
            </a:r>
            <a:endParaRPr lang="en-US" b="1" dirty="0"/>
          </a:p>
        </p:txBody>
      </p:sp>
      <p:sp>
        <p:nvSpPr>
          <p:cNvPr id="10" name="Označba mesta besedila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besedila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2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ZAVEZANI organizaciji zbiranja sredstev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>
                <a:solidFill>
                  <a:srgbClr val="19764C"/>
                </a:solidFill>
              </a:rPr>
              <a:t>SREDSTVA ZA NAKUP ROČNE PROTEZE LAHKO NAKAŽETE NA: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Transakcijski račun:</a:t>
            </a:r>
          </a:p>
          <a:p>
            <a:pPr marL="0" indent="0">
              <a:buNone/>
            </a:pPr>
            <a:r>
              <a:rPr lang="sl-SI" sz="2400" b="1" dirty="0"/>
              <a:t>SI56 0214 0008 9842 562</a:t>
            </a:r>
          </a:p>
          <a:p>
            <a:pPr marL="0" indent="0">
              <a:buNone/>
            </a:pPr>
            <a:r>
              <a:rPr lang="sl-SI" dirty="0"/>
              <a:t>Sklic:</a:t>
            </a:r>
          </a:p>
          <a:p>
            <a:pPr marL="0" indent="0">
              <a:buNone/>
            </a:pPr>
            <a:r>
              <a:rPr lang="sl-SI" sz="2400" b="1" dirty="0"/>
              <a:t>00 285589</a:t>
            </a:r>
          </a:p>
          <a:p>
            <a:pPr marL="0" indent="0">
              <a:buNone/>
            </a:pPr>
            <a:r>
              <a:rPr lang="sl-SI" dirty="0"/>
              <a:t>Namen:</a:t>
            </a:r>
          </a:p>
          <a:p>
            <a:pPr marL="0" indent="0">
              <a:buNone/>
            </a:pPr>
            <a:r>
              <a:rPr lang="sl-SI" sz="2400" b="1" dirty="0"/>
              <a:t>Kosmatin-proteza</a:t>
            </a:r>
          </a:p>
          <a:p>
            <a:pPr marL="0" indent="0">
              <a:buNone/>
            </a:pPr>
            <a:r>
              <a:rPr lang="sl-SI" dirty="0"/>
              <a:t>Naslov:</a:t>
            </a:r>
          </a:p>
          <a:p>
            <a:pPr marL="0" indent="0">
              <a:buNone/>
            </a:pPr>
            <a:r>
              <a:rPr lang="sl-SI" sz="2400" b="1" dirty="0"/>
              <a:t>Škofijska Karitas Ljubljana, Poljanska cesta 2, 1000 Ljubljana</a:t>
            </a:r>
          </a:p>
          <a:p>
            <a:pPr marL="0" indent="0">
              <a:buNone/>
            </a:pPr>
            <a:endParaRPr lang="sl-SI" sz="2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OBLJUBA DELA DOLG!</a:t>
            </a:r>
            <a:endParaRPr lang="en-US" b="1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2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4"/>
          </p:nvPr>
        </p:nvSpPr>
        <p:spPr>
          <a:xfrm>
            <a:off x="4271706" y="3127157"/>
            <a:ext cx="7632000" cy="54000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 skupini in podjetju</a:t>
            </a:r>
          </a:p>
          <a:p>
            <a:r>
              <a:rPr lang="sl-SI" dirty="0"/>
              <a:t>Nesreča pri delu</a:t>
            </a:r>
          </a:p>
          <a:p>
            <a:r>
              <a:rPr lang="sl-SI" dirty="0"/>
              <a:t>SWOT Programa ZPZR</a:t>
            </a:r>
          </a:p>
          <a:p>
            <a:r>
              <a:rPr lang="sl-SI" dirty="0"/>
              <a:t>ZAHVALA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Predstavitev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7581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2000" i="1" dirty="0"/>
              <a:t>Vsak dan naredi </a:t>
            </a:r>
          </a:p>
          <a:p>
            <a:pPr marL="0" indent="0" algn="ctr">
              <a:buNone/>
            </a:pPr>
            <a:r>
              <a:rPr lang="sl-SI" sz="2000" i="1" dirty="0"/>
              <a:t>kaj dobrega, </a:t>
            </a:r>
          </a:p>
          <a:p>
            <a:pPr marL="0" indent="0" algn="ctr">
              <a:buNone/>
            </a:pPr>
            <a:r>
              <a:rPr lang="sl-SI" sz="2000" i="1" dirty="0"/>
              <a:t>vsak dan </a:t>
            </a:r>
            <a:r>
              <a:rPr lang="sl-SI" sz="2400" b="1" i="1" dirty="0">
                <a:solidFill>
                  <a:srgbClr val="19764C"/>
                </a:solidFill>
              </a:rPr>
              <a:t>bodi hvaležen </a:t>
            </a:r>
            <a:endParaRPr lang="sl-SI" sz="2000" b="1" i="1" dirty="0">
              <a:solidFill>
                <a:srgbClr val="19764C"/>
              </a:solidFill>
            </a:endParaRPr>
          </a:p>
          <a:p>
            <a:pPr marL="0" indent="0" algn="ctr">
              <a:buNone/>
            </a:pPr>
            <a:r>
              <a:rPr lang="sl-SI" sz="2000" i="1" dirty="0"/>
              <a:t>za kaj izjemnega ...</a:t>
            </a:r>
            <a:endParaRPr lang="en-US" sz="2000" i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l-SI" sz="1800" b="1" i="1" dirty="0">
                <a:solidFill>
                  <a:srgbClr val="19764C"/>
                </a:solidFill>
              </a:rPr>
              <a:t>Boris Kosmatin </a:t>
            </a:r>
          </a:p>
          <a:p>
            <a:pPr>
              <a:lnSpc>
                <a:spcPct val="100000"/>
              </a:lnSpc>
            </a:pPr>
            <a:r>
              <a:rPr lang="sl-SI" sz="1800" b="1" i="1" dirty="0">
                <a:solidFill>
                  <a:srgbClr val="19764C"/>
                </a:solidFill>
              </a:rPr>
              <a:t>Dobre vile :</a:t>
            </a:r>
          </a:p>
          <a:p>
            <a:pPr lvl="1">
              <a:lnSpc>
                <a:spcPct val="100000"/>
              </a:lnSpc>
            </a:pPr>
            <a:r>
              <a:rPr lang="sl-SI" sz="1800" dirty="0"/>
              <a:t>ga. Ana Miklavčič</a:t>
            </a:r>
          </a:p>
          <a:p>
            <a:pPr lvl="1">
              <a:lnSpc>
                <a:spcPct val="100000"/>
              </a:lnSpc>
            </a:pPr>
            <a:r>
              <a:rPr lang="sl-SI" sz="1800" dirty="0"/>
              <a:t>dr. Nuša Zupan</a:t>
            </a:r>
          </a:p>
          <a:p>
            <a:pPr lvl="1">
              <a:lnSpc>
                <a:spcPct val="100000"/>
              </a:lnSpc>
            </a:pPr>
            <a:r>
              <a:rPr lang="sl-SI" sz="1800" dirty="0"/>
              <a:t>ga. Maša Šemrov</a:t>
            </a:r>
          </a:p>
          <a:p>
            <a:pPr lvl="1">
              <a:lnSpc>
                <a:spcPct val="100000"/>
              </a:lnSpc>
            </a:pPr>
            <a:r>
              <a:rPr lang="sl-SI" sz="1800" dirty="0"/>
              <a:t>ga. Mateja Šantelj</a:t>
            </a:r>
          </a:p>
          <a:p>
            <a:pPr lvl="1">
              <a:lnSpc>
                <a:spcPct val="100000"/>
              </a:lnSpc>
            </a:pPr>
            <a:r>
              <a:rPr lang="sl-SI" sz="1800" dirty="0"/>
              <a:t>ga. Metka Teržan</a:t>
            </a:r>
          </a:p>
          <a:p>
            <a:pPr>
              <a:lnSpc>
                <a:spcPct val="100000"/>
              </a:lnSpc>
            </a:pPr>
            <a:r>
              <a:rPr lang="sl-SI" sz="1800" b="1" i="1" dirty="0">
                <a:solidFill>
                  <a:srgbClr val="19764C"/>
                </a:solidFill>
              </a:rPr>
              <a:t>Celotna ekipa centra za poklicno rehabilitacijo na univerzitetnem rehabilitacijskem inštitutu RS – SOČA</a:t>
            </a:r>
          </a:p>
          <a:p>
            <a:pPr>
              <a:lnSpc>
                <a:spcPct val="100000"/>
              </a:lnSpc>
            </a:pPr>
            <a:r>
              <a:rPr lang="sl-SI" sz="1800" b="1" i="1" dirty="0">
                <a:solidFill>
                  <a:srgbClr val="19764C"/>
                </a:solidFill>
              </a:rPr>
              <a:t>Govorniki in udeleženci zaključne konference</a:t>
            </a:r>
            <a:endParaRPr lang="en-US" sz="1800" b="1" i="1" dirty="0">
              <a:solidFill>
                <a:srgbClr val="19764C"/>
              </a:solidFill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dirty="0">
                <a:solidFill>
                  <a:srgbClr val="19764C"/>
                </a:solidFill>
              </a:rPr>
              <a:t>ZAHVALA</a:t>
            </a:r>
            <a:endParaRPr lang="en-US" sz="3600" b="1" dirty="0">
              <a:solidFill>
                <a:srgbClr val="19764C"/>
              </a:solidFill>
            </a:endParaRP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86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935" y="1343899"/>
            <a:ext cx="5408148" cy="354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5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 skupini in podjetju</a:t>
            </a:r>
          </a:p>
          <a:p>
            <a:r>
              <a:rPr lang="sl-SI" dirty="0"/>
              <a:t>Nesreča pri delu</a:t>
            </a:r>
          </a:p>
          <a:p>
            <a:r>
              <a:rPr lang="sl-SI" dirty="0"/>
              <a:t>SWOT Programa ZPZR</a:t>
            </a:r>
          </a:p>
          <a:p>
            <a:r>
              <a:rPr lang="sl-SI" dirty="0"/>
              <a:t>ZAHVALA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Predstavitev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1488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2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6"/>
          <p:cNvSpPr>
            <a:spLocks noGrp="1"/>
          </p:cNvSpPr>
          <p:nvPr>
            <p:ph sz="half" idx="1"/>
          </p:nvPr>
        </p:nvSpPr>
        <p:spPr>
          <a:xfrm>
            <a:off x="406799" y="1627228"/>
            <a:ext cx="4492534" cy="4460490"/>
          </a:xfrm>
        </p:spPr>
        <p:txBody>
          <a:bodyPr/>
          <a:lstStyle/>
          <a:p>
            <a:pPr algn="just"/>
            <a:r>
              <a:rPr lang="sl-SI" dirty="0"/>
              <a:t>Del mednarodne skupine MM od leta 1998</a:t>
            </a:r>
          </a:p>
          <a:p>
            <a:pPr algn="just"/>
            <a:r>
              <a:rPr lang="sl-SI" dirty="0"/>
              <a:t>6 proizvodnih obratov in (ne štejemo več) predelovalnih obratov</a:t>
            </a:r>
          </a:p>
          <a:p>
            <a:pPr algn="just"/>
            <a:r>
              <a:rPr lang="sl-SI" dirty="0"/>
              <a:t>Skupina proizvede 2mio ton kartona in 650 tisoč ton papirja letno, od tega jih na Količevem proizvedemo 270.000 ton kartona letno</a:t>
            </a:r>
          </a:p>
          <a:p>
            <a:pPr algn="just"/>
            <a:r>
              <a:rPr lang="sl-SI" dirty="0"/>
              <a:t>Proizvajamo premazne kartone namenjene predvsem za embalažo živil in farmacevtskih izdelkov</a:t>
            </a:r>
          </a:p>
          <a:p>
            <a:pPr algn="just"/>
            <a:r>
              <a:rPr lang="sl-SI" dirty="0"/>
              <a:t>Na Količevem prihodnost že od leta 1920 gradimo na podlagi vrednot</a:t>
            </a:r>
          </a:p>
          <a:p>
            <a:pPr lvl="1" algn="just"/>
            <a:r>
              <a:rPr lang="sl-SI" sz="1800" b="1" dirty="0">
                <a:solidFill>
                  <a:srgbClr val="19764C"/>
                </a:solidFill>
              </a:rPr>
              <a:t>Strast</a:t>
            </a:r>
          </a:p>
          <a:p>
            <a:pPr lvl="1" algn="just"/>
            <a:r>
              <a:rPr lang="sl-SI" sz="1800" b="1" dirty="0">
                <a:solidFill>
                  <a:srgbClr val="19764C"/>
                </a:solidFill>
              </a:rPr>
              <a:t>Doseganje</a:t>
            </a:r>
          </a:p>
          <a:p>
            <a:pPr lvl="1" algn="just"/>
            <a:r>
              <a:rPr lang="sl-SI" sz="1800" b="1" dirty="0">
                <a:solidFill>
                  <a:srgbClr val="19764C"/>
                </a:solidFill>
              </a:rPr>
              <a:t>Odgovornost</a:t>
            </a:r>
          </a:p>
          <a:p>
            <a:pPr marL="360000" lvl="1" indent="0" algn="ctr">
              <a:buNone/>
            </a:pPr>
            <a:r>
              <a:rPr lang="sl-SI" sz="1800" b="1" dirty="0"/>
              <a:t>„Nismo stari – smo izkušeni!“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MM KOLIČEVO</a:t>
            </a:r>
          </a:p>
        </p:txBody>
      </p:sp>
      <p:sp>
        <p:nvSpPr>
          <p:cNvPr id="2" name="Označba mesta besedila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>
                <a:solidFill>
                  <a:srgbClr val="19764C"/>
                </a:solidFill>
              </a:rPr>
              <a:t>Naš karton. Dober za ljudi – dober za naš planet</a:t>
            </a:r>
          </a:p>
        </p:txBody>
      </p:sp>
      <p:sp>
        <p:nvSpPr>
          <p:cNvPr id="10" name="Označba mesta besedila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besedila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207" y="1018799"/>
            <a:ext cx="5969781" cy="3777135"/>
          </a:xfrm>
          <a:prstGeom prst="rect">
            <a:avLst/>
          </a:prstGeom>
        </p:spPr>
      </p:pic>
      <p:pic>
        <p:nvPicPr>
          <p:cNvPr id="11" name="Označba mesta vsebine 10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933" y="4148082"/>
            <a:ext cx="3045557" cy="20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7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4"/>
          </p:nvPr>
        </p:nvSpPr>
        <p:spPr>
          <a:xfrm>
            <a:off x="4271706" y="2078774"/>
            <a:ext cx="7632000" cy="54000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 skupini in podjetju</a:t>
            </a:r>
          </a:p>
          <a:p>
            <a:r>
              <a:rPr lang="sl-SI" dirty="0"/>
              <a:t>Nesreča pri delu</a:t>
            </a:r>
          </a:p>
          <a:p>
            <a:r>
              <a:rPr lang="sl-SI" dirty="0"/>
              <a:t>SWOT Programa ZPZR</a:t>
            </a:r>
          </a:p>
          <a:p>
            <a:r>
              <a:rPr lang="sl-SI" dirty="0"/>
              <a:t>ZAHVALA</a:t>
            </a:r>
          </a:p>
          <a:p>
            <a:pPr indent="0">
              <a:buNone/>
            </a:pPr>
            <a:endParaRPr lang="sl-SI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Predstavitev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235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besedila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sz="2400" dirty="0"/>
              <a:t>Kolektivna aritmija podjetja!</a:t>
            </a:r>
          </a:p>
          <a:p>
            <a:pPr>
              <a:lnSpc>
                <a:spcPct val="150000"/>
              </a:lnSpc>
            </a:pPr>
            <a:r>
              <a:rPr lang="sl-SI" sz="2400" dirty="0"/>
              <a:t>Kdo podpira in kdo je podpiran?</a:t>
            </a:r>
          </a:p>
          <a:p>
            <a:pPr>
              <a:lnSpc>
                <a:spcPct val="150000"/>
              </a:lnSpc>
            </a:pPr>
            <a:r>
              <a:rPr lang="sl-SI" sz="2400" dirty="0"/>
              <a:t>Prevetritev pomena VARNOSTI!</a:t>
            </a:r>
          </a:p>
          <a:p>
            <a:pPr lvl="1">
              <a:lnSpc>
                <a:spcPct val="150000"/>
              </a:lnSpc>
            </a:pPr>
            <a:r>
              <a:rPr lang="sl-SI" sz="2400" dirty="0"/>
              <a:t>Osebna varnost                Kolektivna varnost</a:t>
            </a:r>
          </a:p>
          <a:p>
            <a:pPr lvl="1">
              <a:lnSpc>
                <a:spcPct val="150000"/>
              </a:lnSpc>
            </a:pPr>
            <a:r>
              <a:rPr lang="sl-SI" sz="2400" dirty="0"/>
              <a:t>Pričakovanja in dolžnosti posameznika</a:t>
            </a:r>
          </a:p>
          <a:p>
            <a:pPr lvl="1">
              <a:lnSpc>
                <a:spcPct val="150000"/>
              </a:lnSpc>
            </a:pPr>
            <a:r>
              <a:rPr lang="sl-SI" sz="2400" dirty="0"/>
              <a:t>Pričakovanja in dolžnosti organizacije</a:t>
            </a:r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FEBRUAR 2021</a:t>
            </a:r>
          </a:p>
        </p:txBody>
      </p:sp>
      <p:sp>
        <p:nvSpPr>
          <p:cNvPr id="11" name="Označba mesta besedila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Označba mesta besedila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274" y="3169776"/>
            <a:ext cx="4223440" cy="2837624"/>
          </a:xfrm>
          <a:prstGeom prst="rect">
            <a:avLst/>
          </a:prstGeom>
        </p:spPr>
      </p:pic>
      <p:sp>
        <p:nvSpPr>
          <p:cNvPr id="4" name="Desna puščica 3"/>
          <p:cNvSpPr/>
          <p:nvPr/>
        </p:nvSpPr>
        <p:spPr>
          <a:xfrm>
            <a:off x="3200401" y="3823478"/>
            <a:ext cx="1310399" cy="244669"/>
          </a:xfrm>
          <a:prstGeom prst="rightArrow">
            <a:avLst/>
          </a:prstGeom>
          <a:solidFill>
            <a:srgbClr val="19764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1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vsebin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Intervencija – RCA IN TOOLBOX TALK – vsi zaposleni</a:t>
            </a:r>
          </a:p>
        </p:txBody>
      </p:sp>
      <p:pic>
        <p:nvPicPr>
          <p:cNvPr id="15" name="Označba mesta vsebine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72368" y="2063688"/>
            <a:ext cx="2836909" cy="4100512"/>
          </a:xfrm>
          <a:prstGeom prst="rect">
            <a:avLst/>
          </a:prstGeom>
        </p:spPr>
      </p:pic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KAKO NAPREJ?</a:t>
            </a:r>
          </a:p>
        </p:txBody>
      </p:sp>
      <p:sp>
        <p:nvSpPr>
          <p:cNvPr id="9" name="Označba mesta besedila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l-SI" dirty="0"/>
              <a:t>ODLOČENI, DA SE BORIS VRNE NAZAJ</a:t>
            </a:r>
            <a:endParaRPr lang="en-US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sz="1600" dirty="0"/>
              <a:t>Če bo hotel!</a:t>
            </a:r>
          </a:p>
          <a:p>
            <a:pPr>
              <a:lnSpc>
                <a:spcPct val="150000"/>
              </a:lnSpc>
            </a:pPr>
            <a:r>
              <a:rPr lang="sl-SI" sz="1600" dirty="0"/>
              <a:t>Boris je izgubil roko ne glave!</a:t>
            </a:r>
          </a:p>
          <a:p>
            <a:pPr lvl="1">
              <a:lnSpc>
                <a:spcPct val="150000"/>
              </a:lnSpc>
            </a:pPr>
            <a:r>
              <a:rPr lang="sl-SI" sz="1600" dirty="0"/>
              <a:t>Je izjemen strokovnjak na področju svojega dela</a:t>
            </a:r>
          </a:p>
          <a:p>
            <a:pPr lvl="1">
              <a:lnSpc>
                <a:spcPct val="150000"/>
              </a:lnSpc>
            </a:pPr>
            <a:r>
              <a:rPr lang="sl-SI" sz="1600" dirty="0"/>
              <a:t>Je odličen član ekipe vzdrževalcev</a:t>
            </a:r>
          </a:p>
          <a:p>
            <a:pPr lvl="1">
              <a:lnSpc>
                <a:spcPct val="150000"/>
              </a:lnSpc>
            </a:pPr>
            <a:r>
              <a:rPr lang="sl-SI" sz="1600" dirty="0"/>
              <a:t>Je zgleden zaposleni in super sodelavec vsem</a:t>
            </a:r>
          </a:p>
          <a:p>
            <a:pPr marL="180000" lvl="1" indent="0">
              <a:lnSpc>
                <a:spcPct val="150000"/>
              </a:lnSpc>
              <a:buNone/>
            </a:pPr>
            <a:r>
              <a:rPr lang="sl-SI" sz="1600" dirty="0"/>
              <a:t>_______________</a:t>
            </a:r>
          </a:p>
          <a:p>
            <a:pPr marL="180000" lvl="1" indent="0">
              <a:lnSpc>
                <a:spcPct val="150000"/>
              </a:lnSpc>
              <a:buNone/>
            </a:pPr>
            <a:r>
              <a:rPr lang="sl-SI" sz="1400" i="1" dirty="0"/>
              <a:t>Ključna komunikacija z družino!</a:t>
            </a:r>
          </a:p>
          <a:p>
            <a:pPr marL="180000" lvl="1" indent="0">
              <a:lnSpc>
                <a:spcPct val="150000"/>
              </a:lnSpc>
              <a:buNone/>
            </a:pPr>
            <a:r>
              <a:rPr lang="sl-SI" sz="1400" i="1" dirty="0"/>
              <a:t>Ko nas je kontaktirala gospa Ana, smo bili v nizkem štartu!</a:t>
            </a:r>
          </a:p>
          <a:p>
            <a:pPr marL="180000" lvl="1" indent="0">
              <a:lnSpc>
                <a:spcPct val="150000"/>
              </a:lnSpc>
              <a:buNone/>
            </a:pPr>
            <a:r>
              <a:rPr lang="sl-SI" sz="1400" i="1" dirty="0"/>
              <a:t>Izjemna priložnost!</a:t>
            </a:r>
          </a:p>
        </p:txBody>
      </p:sp>
      <p:sp>
        <p:nvSpPr>
          <p:cNvPr id="12" name="Označba mesta besedila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Označba mesta besedila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Označba mesta besedila 1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984" y="5489218"/>
            <a:ext cx="1325117" cy="8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8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/>
              <a:t>Vsak poskrbi da:</a:t>
            </a:r>
          </a:p>
          <a:p>
            <a:pPr>
              <a:buFontTx/>
              <a:buChar char="-"/>
            </a:pPr>
            <a:r>
              <a:rPr lang="sl-SI" dirty="0"/>
              <a:t>Nosi ustrezno varovalno opremo</a:t>
            </a:r>
          </a:p>
          <a:p>
            <a:pPr>
              <a:buFontTx/>
              <a:buChar char="-"/>
            </a:pPr>
            <a:r>
              <a:rPr lang="sl-SI" dirty="0"/>
              <a:t>Upošteva varnostna navodila</a:t>
            </a:r>
          </a:p>
          <a:p>
            <a:pPr>
              <a:buFontTx/>
              <a:buChar char="-"/>
            </a:pPr>
            <a:r>
              <a:rPr lang="sl-SI" dirty="0"/>
              <a:t>Izpolnjuje zahteve zakonodaje</a:t>
            </a:r>
          </a:p>
          <a:p>
            <a:pPr>
              <a:buFontTx/>
              <a:buChar char="-"/>
            </a:pPr>
            <a:r>
              <a:rPr lang="sl-SI" dirty="0"/>
              <a:t>….</a:t>
            </a:r>
            <a:endParaRPr lang="en-US" dirty="0"/>
          </a:p>
        </p:txBody>
      </p:sp>
      <p:sp>
        <p:nvSpPr>
          <p:cNvPr id="8" name="Označba mesta vsebine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/>
              <a:t>Vsak poskrbi da:</a:t>
            </a:r>
          </a:p>
          <a:p>
            <a:pPr>
              <a:buFontTx/>
              <a:buChar char="-"/>
            </a:pPr>
            <a:r>
              <a:rPr lang="sl-SI" dirty="0"/>
              <a:t>Nosi ustrezno varovalno opremo</a:t>
            </a:r>
          </a:p>
          <a:p>
            <a:pPr>
              <a:buFontTx/>
              <a:buChar char="-"/>
            </a:pPr>
            <a:r>
              <a:rPr lang="sl-SI" dirty="0"/>
              <a:t>Upošteva varnostna navodila</a:t>
            </a:r>
          </a:p>
          <a:p>
            <a:pPr>
              <a:buFontTx/>
              <a:buChar char="-"/>
            </a:pPr>
            <a:r>
              <a:rPr lang="sl-SI" dirty="0"/>
              <a:t>Izpolnjuje zahteve zakonodaje</a:t>
            </a:r>
          </a:p>
          <a:p>
            <a:pPr>
              <a:buFontTx/>
              <a:buChar char="-"/>
            </a:pPr>
            <a:r>
              <a:rPr lang="sl-SI" dirty="0"/>
              <a:t>….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sl-SI" b="1" dirty="0">
                <a:solidFill>
                  <a:srgbClr val="19764C"/>
                </a:solidFill>
              </a:rPr>
              <a:t>OPOZORI SODELAVCA, KO VIDIŠ NEPRAVILNOST/NEUPOŠTEVANJE VARNOSTNIH PRAVIL</a:t>
            </a:r>
          </a:p>
          <a:p>
            <a:pPr marL="0" indent="0" algn="ctr">
              <a:buNone/>
            </a:pPr>
            <a:endParaRPr lang="sl-SI" b="1" dirty="0">
              <a:solidFill>
                <a:srgbClr val="19764C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19764C"/>
              </a:solidFill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PREMIK PARADIGME</a:t>
            </a:r>
            <a:endParaRPr lang="en-US" b="1" dirty="0"/>
          </a:p>
        </p:txBody>
      </p:sp>
      <p:sp>
        <p:nvSpPr>
          <p:cNvPr id="2" name="Označba mesta besedila 1"/>
          <p:cNvSpPr>
            <a:spLocks noGrp="1"/>
          </p:cNvSpPr>
          <p:nvPr>
            <p:ph type="body" sz="quarter" idx="13"/>
          </p:nvPr>
        </p:nvSpPr>
        <p:spPr>
          <a:xfrm>
            <a:off x="406800" y="1031492"/>
            <a:ext cx="11212626" cy="468000"/>
          </a:xfrm>
        </p:spPr>
        <p:txBody>
          <a:bodyPr/>
          <a:lstStyle/>
          <a:p>
            <a:pPr algn="ctr"/>
            <a:r>
              <a:rPr lang="sl-SI" sz="1800" b="1" dirty="0">
                <a:solidFill>
                  <a:srgbClr val="19764C"/>
                </a:solidFill>
              </a:rPr>
              <a:t>VSAK JE ODGOVOREN ZA SVOJO VARNOST   </a:t>
            </a:r>
            <a:r>
              <a:rPr lang="sl-SI" sz="1800" b="1" dirty="0" err="1">
                <a:solidFill>
                  <a:srgbClr val="19764C"/>
                </a:solidFill>
              </a:rPr>
              <a:t>vs</a:t>
            </a:r>
            <a:r>
              <a:rPr lang="sl-SI" sz="1800" b="1" dirty="0">
                <a:solidFill>
                  <a:srgbClr val="19764C"/>
                </a:solidFill>
              </a:rPr>
              <a:t>. VSAK JE ODGOVOREN ZA SVOJO IN TVOJO VARNOST!</a:t>
            </a:r>
            <a:endParaRPr lang="en-US" sz="1800" b="1" dirty="0">
              <a:solidFill>
                <a:srgbClr val="19764C"/>
              </a:solidFill>
            </a:endParaRPr>
          </a:p>
        </p:txBody>
      </p:sp>
      <p:pic>
        <p:nvPicPr>
          <p:cNvPr id="14" name="Označba mesta vsebine 13"/>
          <p:cNvPicPr>
            <a:picLocks noGrp="1" noChangeAspect="1"/>
          </p:cNvPicPr>
          <p:nvPr>
            <p:ph sz="half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649" y="1627188"/>
            <a:ext cx="3080777" cy="4465637"/>
          </a:xfrm>
          <a:prstGeom prst="rect">
            <a:avLst/>
          </a:prstGeom>
        </p:spPr>
      </p:pic>
      <p:sp>
        <p:nvSpPr>
          <p:cNvPr id="13" name="Označba mesta besedila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Označba mesta besedila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oljeZBesedilom 14"/>
          <p:cNvSpPr txBox="1"/>
          <p:nvPr/>
        </p:nvSpPr>
        <p:spPr>
          <a:xfrm rot="19911352">
            <a:off x="6396341" y="4339508"/>
            <a:ext cx="413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C00000"/>
                </a:solidFill>
              </a:rPr>
              <a:t>PREMIK ŠE POTEKA!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rgbClr val="19764C"/>
                </a:solidFill>
              </a:rPr>
              <a:t>OBČUTEN PADEC LTA </a:t>
            </a:r>
          </a:p>
          <a:p>
            <a:pPr lvl="1"/>
            <a:r>
              <a:rPr lang="sl-SI" dirty="0"/>
              <a:t>17 v 2021</a:t>
            </a:r>
          </a:p>
          <a:p>
            <a:pPr lvl="1"/>
            <a:r>
              <a:rPr lang="sl-SI" dirty="0"/>
              <a:t>3 YTD</a:t>
            </a:r>
          </a:p>
          <a:p>
            <a:pPr lvl="1"/>
            <a:endParaRPr lang="sl-SI" dirty="0"/>
          </a:p>
          <a:p>
            <a:r>
              <a:rPr lang="sl-SI" dirty="0">
                <a:solidFill>
                  <a:srgbClr val="19764C"/>
                </a:solidFill>
              </a:rPr>
              <a:t>ANALIZA IN AKTIVNOSTI ZA ODPRAVO NEVARNIH DOGODKOV</a:t>
            </a:r>
          </a:p>
          <a:p>
            <a:pPr lvl="1"/>
            <a:r>
              <a:rPr lang="sl-SI" dirty="0"/>
              <a:t>Do konca oktobra poročanih 120 NMS</a:t>
            </a:r>
            <a:endParaRPr lang="en-US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PRVI USPEHI VIDNI</a:t>
            </a:r>
            <a:endParaRPr lang="en-US" b="1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l-SI" dirty="0"/>
              <a:t>Slika vir: </a:t>
            </a:r>
            <a:r>
              <a:rPr lang="en-US" dirty="0" err="1"/>
              <a:t>PoweredTemplate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Skupina 7"/>
          <p:cNvGrpSpPr/>
          <p:nvPr/>
        </p:nvGrpSpPr>
        <p:grpSpPr>
          <a:xfrm>
            <a:off x="5100553" y="1268963"/>
            <a:ext cx="6600035" cy="4700187"/>
            <a:chOff x="2927757" y="1189790"/>
            <a:chExt cx="6990394" cy="4837542"/>
          </a:xfrm>
        </p:grpSpPr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39F63983-210C-46EC-8E72-163DFF454A51}"/>
                </a:ext>
              </a:extLst>
            </p:cNvPr>
            <p:cNvSpPr/>
            <p:nvPr/>
          </p:nvSpPr>
          <p:spPr>
            <a:xfrm>
              <a:off x="2927757" y="5285539"/>
              <a:ext cx="4549367" cy="741793"/>
            </a:xfrm>
            <a:prstGeom prst="trapezoid">
              <a:avLst>
                <a:gd name="adj" fmla="val 48511"/>
              </a:avLst>
            </a:prstGeom>
            <a:solidFill>
              <a:srgbClr val="9BD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300,000</a:t>
              </a:r>
            </a:p>
          </p:txBody>
        </p:sp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B5046386-575F-43E9-9E38-756F950F09A5}"/>
                </a:ext>
              </a:extLst>
            </p:cNvPr>
            <p:cNvGrpSpPr/>
            <p:nvPr/>
          </p:nvGrpSpPr>
          <p:grpSpPr>
            <a:xfrm>
              <a:off x="3382577" y="4325573"/>
              <a:ext cx="3627823" cy="957585"/>
              <a:chOff x="3382577" y="4512147"/>
              <a:chExt cx="3627823" cy="957585"/>
            </a:xfrm>
            <a:solidFill>
              <a:srgbClr val="42CE9F"/>
            </a:solidFill>
          </p:grpSpPr>
          <p:sp>
            <p:nvSpPr>
              <p:cNvPr id="25" name="Trapezoid 24">
                <a:extLst>
                  <a:ext uri="{FF2B5EF4-FFF2-40B4-BE49-F238E27FC236}">
                    <a16:creationId xmlns:a16="http://schemas.microsoft.com/office/drawing/2014/main" id="{DE8DBFC1-F6AC-42C3-9AB8-0CCB853AA74F}"/>
                  </a:ext>
                </a:extLst>
              </p:cNvPr>
              <p:cNvSpPr/>
              <p:nvPr/>
            </p:nvSpPr>
            <p:spPr>
              <a:xfrm>
                <a:off x="3382577" y="4512147"/>
                <a:ext cx="3627823" cy="741793"/>
              </a:xfrm>
              <a:prstGeom prst="trapezoid">
                <a:avLst>
                  <a:gd name="adj" fmla="val 469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600</a:t>
                </a:r>
              </a:p>
            </p:txBody>
          </p:sp>
          <p:sp>
            <p:nvSpPr>
              <p:cNvPr id="26" name="Isosceles Triangle 13">
                <a:extLst>
                  <a:ext uri="{FF2B5EF4-FFF2-40B4-BE49-F238E27FC236}">
                    <a16:creationId xmlns:a16="http://schemas.microsoft.com/office/drawing/2014/main" id="{5F9AE65E-ECAC-45C0-ABDD-A56A5267CF00}"/>
                  </a:ext>
                </a:extLst>
              </p:cNvPr>
              <p:cNvSpPr/>
              <p:nvPr/>
            </p:nvSpPr>
            <p:spPr>
              <a:xfrm flipV="1">
                <a:off x="3382577" y="5253940"/>
                <a:ext cx="389323" cy="215792"/>
              </a:xfrm>
              <a:prstGeom prst="triangle">
                <a:avLst>
                  <a:gd name="adj" fmla="val 781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0">
              <a:extLst>
                <a:ext uri="{FF2B5EF4-FFF2-40B4-BE49-F238E27FC236}">
                  <a16:creationId xmlns:a16="http://schemas.microsoft.com/office/drawing/2014/main" id="{7329E6E8-4B10-4ECE-B35E-0463F39ADB36}"/>
                </a:ext>
              </a:extLst>
            </p:cNvPr>
            <p:cNvGrpSpPr/>
            <p:nvPr/>
          </p:nvGrpSpPr>
          <p:grpSpPr>
            <a:xfrm>
              <a:off x="3835016" y="3365607"/>
              <a:ext cx="2727710" cy="957585"/>
              <a:chOff x="3835016" y="3552181"/>
              <a:chExt cx="2727710" cy="957585"/>
            </a:xfrm>
            <a:solidFill>
              <a:srgbClr val="3FCEDC"/>
            </a:solidFill>
          </p:grpSpPr>
          <p:sp>
            <p:nvSpPr>
              <p:cNvPr id="23" name="Trapezoid 22">
                <a:extLst>
                  <a:ext uri="{FF2B5EF4-FFF2-40B4-BE49-F238E27FC236}">
                    <a16:creationId xmlns:a16="http://schemas.microsoft.com/office/drawing/2014/main" id="{5EACB401-89FF-4328-9437-0FE7ACA1EA01}"/>
                  </a:ext>
                </a:extLst>
              </p:cNvPr>
              <p:cNvSpPr/>
              <p:nvPr/>
            </p:nvSpPr>
            <p:spPr>
              <a:xfrm>
                <a:off x="3835016" y="3552181"/>
                <a:ext cx="2727710" cy="741793"/>
              </a:xfrm>
              <a:prstGeom prst="trapezoid">
                <a:avLst>
                  <a:gd name="adj" fmla="val 469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24" name="Isosceles Triangle 14">
                <a:extLst>
                  <a:ext uri="{FF2B5EF4-FFF2-40B4-BE49-F238E27FC236}">
                    <a16:creationId xmlns:a16="http://schemas.microsoft.com/office/drawing/2014/main" id="{856AA7A2-A26C-45D3-8D13-F2A923F94532}"/>
                  </a:ext>
                </a:extLst>
              </p:cNvPr>
              <p:cNvSpPr/>
              <p:nvPr/>
            </p:nvSpPr>
            <p:spPr>
              <a:xfrm flipV="1">
                <a:off x="3835016" y="4293974"/>
                <a:ext cx="389323" cy="215792"/>
              </a:xfrm>
              <a:prstGeom prst="triangle">
                <a:avLst>
                  <a:gd name="adj" fmla="val 781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1">
              <a:extLst>
                <a:ext uri="{FF2B5EF4-FFF2-40B4-BE49-F238E27FC236}">
                  <a16:creationId xmlns:a16="http://schemas.microsoft.com/office/drawing/2014/main" id="{B62984E2-A894-4DF0-A310-38B5142E8208}"/>
                </a:ext>
              </a:extLst>
            </p:cNvPr>
            <p:cNvGrpSpPr/>
            <p:nvPr/>
          </p:nvGrpSpPr>
          <p:grpSpPr>
            <a:xfrm>
              <a:off x="4280309" y="2403260"/>
              <a:ext cx="1841885" cy="957585"/>
              <a:chOff x="4280309" y="2589834"/>
              <a:chExt cx="1841885" cy="957585"/>
            </a:xfrm>
            <a:solidFill>
              <a:srgbClr val="3DA2DA"/>
            </a:solidFill>
          </p:grpSpPr>
          <p:sp>
            <p:nvSpPr>
              <p:cNvPr id="21" name="Trapezoid 20">
                <a:extLst>
                  <a:ext uri="{FF2B5EF4-FFF2-40B4-BE49-F238E27FC236}">
                    <a16:creationId xmlns:a16="http://schemas.microsoft.com/office/drawing/2014/main" id="{C8D29E78-F674-46D3-9961-AA5FA1E2471E}"/>
                  </a:ext>
                </a:extLst>
              </p:cNvPr>
              <p:cNvSpPr/>
              <p:nvPr/>
            </p:nvSpPr>
            <p:spPr>
              <a:xfrm>
                <a:off x="4280309" y="2589834"/>
                <a:ext cx="1841885" cy="741793"/>
              </a:xfrm>
              <a:prstGeom prst="trapezoid">
                <a:avLst>
                  <a:gd name="adj" fmla="val 469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2" name="Isosceles Triangle 15">
                <a:extLst>
                  <a:ext uri="{FF2B5EF4-FFF2-40B4-BE49-F238E27FC236}">
                    <a16:creationId xmlns:a16="http://schemas.microsoft.com/office/drawing/2014/main" id="{32F176CA-68B8-47F4-8F4D-41D69FBC4435}"/>
                  </a:ext>
                </a:extLst>
              </p:cNvPr>
              <p:cNvSpPr/>
              <p:nvPr/>
            </p:nvSpPr>
            <p:spPr>
              <a:xfrm flipV="1">
                <a:off x="4280309" y="3331627"/>
                <a:ext cx="389323" cy="215792"/>
              </a:xfrm>
              <a:prstGeom prst="triangle">
                <a:avLst>
                  <a:gd name="adj" fmla="val 781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62240C82-AD01-4DC5-BF45-2770BA7466FD}"/>
                </a:ext>
              </a:extLst>
            </p:cNvPr>
            <p:cNvGrpSpPr/>
            <p:nvPr/>
          </p:nvGrpSpPr>
          <p:grpSpPr>
            <a:xfrm>
              <a:off x="4732748" y="1189790"/>
              <a:ext cx="934627" cy="1202700"/>
              <a:chOff x="4732748" y="1376364"/>
              <a:chExt cx="934627" cy="1202700"/>
            </a:xfrm>
            <a:solidFill>
              <a:srgbClr val="3F73D6"/>
            </a:solidFill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7E4964D7-03A6-4CF7-82BA-F2E007B3D860}"/>
                  </a:ext>
                </a:extLst>
              </p:cNvPr>
              <p:cNvSpPr/>
              <p:nvPr/>
            </p:nvSpPr>
            <p:spPr>
              <a:xfrm>
                <a:off x="4732748" y="1376364"/>
                <a:ext cx="934627" cy="990536"/>
              </a:xfrm>
              <a:prstGeom prst="trapezoid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0" name="Isosceles Triangle 16">
                <a:extLst>
                  <a:ext uri="{FF2B5EF4-FFF2-40B4-BE49-F238E27FC236}">
                    <a16:creationId xmlns:a16="http://schemas.microsoft.com/office/drawing/2014/main" id="{ABDA30E2-8354-47F1-8AE4-0ECD0C394F15}"/>
                  </a:ext>
                </a:extLst>
              </p:cNvPr>
              <p:cNvSpPr/>
              <p:nvPr/>
            </p:nvSpPr>
            <p:spPr>
              <a:xfrm flipV="1">
                <a:off x="4732748" y="2363272"/>
                <a:ext cx="389323" cy="215792"/>
              </a:xfrm>
              <a:prstGeom prst="triangle">
                <a:avLst>
                  <a:gd name="adj" fmla="val 781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39">
              <a:extLst>
                <a:ext uri="{FF2B5EF4-FFF2-40B4-BE49-F238E27FC236}">
                  <a16:creationId xmlns:a16="http://schemas.microsoft.com/office/drawing/2014/main" id="{D07B4FD5-5D7B-4EF1-82A1-84D575D78DB7}"/>
                </a:ext>
              </a:extLst>
            </p:cNvPr>
            <p:cNvSpPr txBox="1"/>
            <p:nvPr/>
          </p:nvSpPr>
          <p:spPr>
            <a:xfrm>
              <a:off x="5717243" y="1495843"/>
              <a:ext cx="8099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3F73D6"/>
                  </a:solidFill>
                </a:rPr>
                <a:t>Fatality</a:t>
              </a:r>
            </a:p>
          </p:txBody>
        </p:sp>
        <p:sp>
          <p:nvSpPr>
            <p:cNvPr id="15" name="TextBox 44">
              <a:extLst>
                <a:ext uri="{FF2B5EF4-FFF2-40B4-BE49-F238E27FC236}">
                  <a16:creationId xmlns:a16="http://schemas.microsoft.com/office/drawing/2014/main" id="{91A9AD8C-E0ED-4AD7-8335-CB5E646F7C3D}"/>
                </a:ext>
              </a:extLst>
            </p:cNvPr>
            <p:cNvSpPr txBox="1"/>
            <p:nvPr/>
          </p:nvSpPr>
          <p:spPr>
            <a:xfrm>
              <a:off x="6096000" y="2556230"/>
              <a:ext cx="21861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3DA2DA"/>
                  </a:solidFill>
                </a:rPr>
                <a:t>Serious Disabling Injury</a:t>
              </a:r>
            </a:p>
          </p:txBody>
        </p:sp>
        <p:sp>
          <p:nvSpPr>
            <p:cNvPr id="16" name="TextBox 47">
              <a:extLst>
                <a:ext uri="{FF2B5EF4-FFF2-40B4-BE49-F238E27FC236}">
                  <a16:creationId xmlns:a16="http://schemas.microsoft.com/office/drawing/2014/main" id="{D50BD5F4-25C7-433F-9E29-03AA5D1C1ACC}"/>
                </a:ext>
              </a:extLst>
            </p:cNvPr>
            <p:cNvSpPr txBox="1"/>
            <p:nvPr/>
          </p:nvSpPr>
          <p:spPr>
            <a:xfrm>
              <a:off x="6562726" y="3445675"/>
              <a:ext cx="1866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3FCEDC"/>
                  </a:solidFill>
                </a:rPr>
                <a:t>Lost Time Accidents</a:t>
              </a:r>
            </a:p>
          </p:txBody>
        </p:sp>
        <p:sp>
          <p:nvSpPr>
            <p:cNvPr id="17" name="TextBox 50">
              <a:extLst>
                <a:ext uri="{FF2B5EF4-FFF2-40B4-BE49-F238E27FC236}">
                  <a16:creationId xmlns:a16="http://schemas.microsoft.com/office/drawing/2014/main" id="{A4270B53-01E2-4999-A92B-3B1B9BCE0434}"/>
                </a:ext>
              </a:extLst>
            </p:cNvPr>
            <p:cNvSpPr txBox="1"/>
            <p:nvPr/>
          </p:nvSpPr>
          <p:spPr>
            <a:xfrm>
              <a:off x="7096622" y="4454686"/>
              <a:ext cx="2665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42CE9F"/>
                  </a:solidFill>
                </a:rPr>
                <a:t>Near Misses, Minor Incidents</a:t>
              </a:r>
            </a:p>
          </p:txBody>
        </p:sp>
        <p:sp>
          <p:nvSpPr>
            <p:cNvPr id="18" name="TextBox 53">
              <a:extLst>
                <a:ext uri="{FF2B5EF4-FFF2-40B4-BE49-F238E27FC236}">
                  <a16:creationId xmlns:a16="http://schemas.microsoft.com/office/drawing/2014/main" id="{0F302D91-6343-4DA4-BB7F-3126693FCD47}"/>
                </a:ext>
              </a:extLst>
            </p:cNvPr>
            <p:cNvSpPr txBox="1"/>
            <p:nvPr/>
          </p:nvSpPr>
          <p:spPr>
            <a:xfrm>
              <a:off x="7401710" y="5393282"/>
              <a:ext cx="2516441" cy="587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9BD040"/>
                  </a:solidFill>
                </a:rPr>
                <a:t>Unsafe Conditions and </a:t>
              </a:r>
              <a:endParaRPr lang="sl-SI" sz="1600" b="1" dirty="0">
                <a:solidFill>
                  <a:srgbClr val="9BD040"/>
                </a:solidFill>
              </a:endParaRPr>
            </a:p>
            <a:p>
              <a:r>
                <a:rPr lang="en-US" sz="1600" b="1" dirty="0">
                  <a:solidFill>
                    <a:srgbClr val="9BD040"/>
                  </a:solidFill>
                </a:rPr>
                <a:t>Acts (Hazards)</a:t>
              </a:r>
            </a:p>
          </p:txBody>
        </p:sp>
      </p:grpSp>
      <p:cxnSp>
        <p:nvCxnSpPr>
          <p:cNvPr id="28" name="Raven puščični povezovalnik 27"/>
          <p:cNvCxnSpPr/>
          <p:nvPr/>
        </p:nvCxnSpPr>
        <p:spPr>
          <a:xfrm>
            <a:off x="2603241" y="3564294"/>
            <a:ext cx="2926733" cy="1074150"/>
          </a:xfrm>
          <a:prstGeom prst="straightConnector1">
            <a:avLst/>
          </a:prstGeom>
          <a:ln w="76200">
            <a:solidFill>
              <a:srgbClr val="1976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70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4"/>
          </p:nvPr>
        </p:nvSpPr>
        <p:spPr>
          <a:xfrm>
            <a:off x="4271706" y="2595142"/>
            <a:ext cx="7632000" cy="54000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 skupini in podjetju</a:t>
            </a:r>
          </a:p>
          <a:p>
            <a:r>
              <a:rPr lang="sl-SI" dirty="0"/>
              <a:t>Nesreča pri delu</a:t>
            </a:r>
          </a:p>
          <a:p>
            <a:r>
              <a:rPr lang="sl-SI" dirty="0"/>
              <a:t>SWOT Programa ZPZR</a:t>
            </a:r>
          </a:p>
          <a:p>
            <a:r>
              <a:rPr lang="sl-SI" dirty="0"/>
              <a:t>ZAHVALA</a:t>
            </a:r>
          </a:p>
          <a:p>
            <a:pPr indent="0">
              <a:buNone/>
            </a:pPr>
            <a:endParaRPr lang="sl-SI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Predstavitev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563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M template">
  <a:themeElements>
    <a:clrScheme name="MM Standard">
      <a:dk1>
        <a:srgbClr val="000000"/>
      </a:dk1>
      <a:lt1>
        <a:srgbClr val="FFFFFF"/>
      </a:lt1>
      <a:dk2>
        <a:srgbClr val="19764C"/>
      </a:dk2>
      <a:lt2>
        <a:srgbClr val="6BA993"/>
      </a:lt2>
      <a:accent1>
        <a:srgbClr val="19764C"/>
      </a:accent1>
      <a:accent2>
        <a:srgbClr val="0179B2"/>
      </a:accent2>
      <a:accent3>
        <a:srgbClr val="F1AE10"/>
      </a:accent3>
      <a:accent4>
        <a:srgbClr val="CF4356"/>
      </a:accent4>
      <a:accent5>
        <a:srgbClr val="6F7171"/>
      </a:accent5>
      <a:accent6>
        <a:srgbClr val="676DCD"/>
      </a:accent6>
      <a:hlink>
        <a:srgbClr val="000000"/>
      </a:hlink>
      <a:folHlink>
        <a:srgbClr val="00000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9764C">
            <a:alpha val="40000"/>
          </a:srgbClr>
        </a:solidFill>
        <a:ln>
          <a:noFill/>
        </a:ln>
      </a:spPr>
      <a:bodyPr rtlCol="0" anchor="ctr"/>
      <a:lstStyle>
        <a:defPPr algn="ctr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M template" id="{2A82D0A8-5788-4F1A-9802-15CE36F07849}" vid="{167DEBB5-BE52-47B1-94C9-757C755080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 template</Template>
  <TotalTime>0</TotalTime>
  <Words>821</Words>
  <Application>Microsoft Office PowerPoint</Application>
  <PresentationFormat>Širokozaslonsko</PresentationFormat>
  <Paragraphs>189</Paragraphs>
  <Slides>20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6" baseType="lpstr">
      <vt:lpstr>Arial</vt:lpstr>
      <vt:lpstr>Roboto Medium</vt:lpstr>
      <vt:lpstr>System Font Regular</vt:lpstr>
      <vt:lpstr>Trebuchet MS</vt:lpstr>
      <vt:lpstr>MM template</vt:lpstr>
      <vt:lpstr>think-cell Folie</vt:lpstr>
      <vt:lpstr>Zgodnja poklicna in zaposlitvena rehabilitacija v procesu vračanja na delo </vt:lpstr>
      <vt:lpstr>Predstavitev</vt:lpstr>
      <vt:lpstr>MM KOLIČEVO</vt:lpstr>
      <vt:lpstr>Predstavitev</vt:lpstr>
      <vt:lpstr>FEBRUAR 2021</vt:lpstr>
      <vt:lpstr>KAKO NAPREJ?</vt:lpstr>
      <vt:lpstr>PREMIK PARADIGME</vt:lpstr>
      <vt:lpstr>PRVI USPEHI VIDNI</vt:lpstr>
      <vt:lpstr>Predstavitev</vt:lpstr>
      <vt:lpstr>SWOT Analiza ZPZR</vt:lpstr>
      <vt:lpstr>PREDNOSTI</vt:lpstr>
      <vt:lpstr>SLABOSTI</vt:lpstr>
      <vt:lpstr>PRILOŽNOSTI</vt:lpstr>
      <vt:lpstr>GROŽNJE</vt:lpstr>
      <vt:lpstr>Organizacija Dobrodelnega TRR</vt:lpstr>
      <vt:lpstr>OBLJUBA DELA DOLG!</vt:lpstr>
      <vt:lpstr>Predstavitev</vt:lpstr>
      <vt:lpstr>ZAHVALA</vt:lpstr>
      <vt:lpstr>PowerPointova predstavitev</vt:lpstr>
      <vt:lpstr>PowerPointova predstavitev</vt:lpstr>
    </vt:vector>
  </TitlesOfParts>
  <Company>Mayr-Melnhof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Zupancic Lidija</dc:creator>
  <cp:lastModifiedBy>Mateja Šantelj</cp:lastModifiedBy>
  <cp:revision>33</cp:revision>
  <dcterms:created xsi:type="dcterms:W3CDTF">2022-11-07T12:56:18Z</dcterms:created>
  <dcterms:modified xsi:type="dcterms:W3CDTF">2022-11-29T16:24:19Z</dcterms:modified>
</cp:coreProperties>
</file>