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797675" cy="9928225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5E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rednji slog 2 – poudare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389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>
            <a:extLst>
              <a:ext uri="{FF2B5EF4-FFF2-40B4-BE49-F238E27FC236}">
                <a16:creationId xmlns:a16="http://schemas.microsoft.com/office/drawing/2014/main" id="{BEF62A5E-982C-4417-9370-E4A7052CEA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FC35DFF5-B392-4FD2-B1FB-9AB7CC95710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E1515-7CA6-4859-9AAC-8D89EFC7F2DA}" type="datetimeFigureOut">
              <a:rPr lang="sl-SI" smtClean="0"/>
              <a:t>10.11.2022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0D120BF2-3F5B-40B5-A0F7-1D2C405BD64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33929D56-9704-4D3C-AA77-896B2840C4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A240D-62BA-482E-B0F4-3969072214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91384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28A07BB-5184-4F00-9EA5-AECC2DED6A6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822431"/>
            <a:ext cx="9144000" cy="2312893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sl-SI" dirty="0"/>
              <a:t>Kliknite za naslov prezentacije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9D1C4AF-AD2F-47E4-BFE9-F12308A993B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5135324"/>
            <a:ext cx="9144000" cy="820271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dirty="0"/>
              <a:t>Kliknite za druge podatke: avtor, datum, …</a:t>
            </a:r>
          </a:p>
        </p:txBody>
      </p:sp>
      <p:pic>
        <p:nvPicPr>
          <p:cNvPr id="19" name="Slika 18">
            <a:extLst>
              <a:ext uri="{FF2B5EF4-FFF2-40B4-BE49-F238E27FC236}">
                <a16:creationId xmlns:a16="http://schemas.microsoft.com/office/drawing/2014/main" id="{5E32141C-C1EB-46BC-ADC4-A1023B9A4F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Grafika 4">
            <a:extLst>
              <a:ext uri="{FF2B5EF4-FFF2-40B4-BE49-F238E27FC236}">
                <a16:creationId xmlns:a16="http://schemas.microsoft.com/office/drawing/2014/main" id="{EE46A53B-2C4A-43EF-8BDE-1284AC08C7B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77059" y="152514"/>
            <a:ext cx="6432397" cy="1499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86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45F1378-59F1-4DDD-8DF2-14E1E4B9A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4517D4E-3A64-48D4-A6B0-70F5F7694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B65D92A-62F8-4BCB-93A2-666B8013B8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88806" y="6364475"/>
            <a:ext cx="2292594" cy="365125"/>
          </a:xfrm>
          <a:prstGeom prst="rect">
            <a:avLst/>
          </a:prstGeom>
        </p:spPr>
        <p:txBody>
          <a:bodyPr/>
          <a:lstStyle/>
          <a:p>
            <a:fld id="{C581B548-B325-474A-8382-32804F0EDB35}" type="datetimeFigureOut">
              <a:rPr lang="sl-SI" smtClean="0"/>
              <a:t>10.11.2022</a:t>
            </a:fld>
            <a:endParaRPr lang="sl-SI" dirty="0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920D5A1A-4A99-4014-8FDE-AFC0FAB4F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A33A78C-B35E-4BD8-B4BE-1DF930318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5DE970-F919-4974-BEDE-802C85F7F7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97608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B49B89-41DB-4692-A669-DF50E81D5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4181960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909ADD74-F7E9-4817-B7CD-2C55995C5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806" y="136525"/>
            <a:ext cx="10064994" cy="1136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 dirty="0"/>
              <a:t>Naslov 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44C542B2-DEBB-49C3-98C6-CB051FB11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8806" y="1825625"/>
            <a:ext cx="1006499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/>
              <a:t>Prva raven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cxnSp>
        <p:nvCxnSpPr>
          <p:cNvPr id="10" name="Raven povezovalnik 9">
            <a:extLst>
              <a:ext uri="{FF2B5EF4-FFF2-40B4-BE49-F238E27FC236}">
                <a16:creationId xmlns:a16="http://schemas.microsoft.com/office/drawing/2014/main" id="{F90D0235-6C29-4BC1-94AD-8323820EBB4D}"/>
              </a:ext>
            </a:extLst>
          </p:cNvPr>
          <p:cNvCxnSpPr/>
          <p:nvPr userDrawn="1"/>
        </p:nvCxnSpPr>
        <p:spPr>
          <a:xfrm>
            <a:off x="0" y="1276350"/>
            <a:ext cx="12192000" cy="0"/>
          </a:xfrm>
          <a:prstGeom prst="line">
            <a:avLst/>
          </a:prstGeom>
          <a:ln w="889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fika 4">
            <a:extLst>
              <a:ext uri="{FF2B5EF4-FFF2-40B4-BE49-F238E27FC236}">
                <a16:creationId xmlns:a16="http://schemas.microsoft.com/office/drawing/2014/main" id="{B8026D4E-0B85-45EA-A84E-2523BCE472C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4110" y="456950"/>
            <a:ext cx="1160586" cy="816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533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66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885EFDC-DC94-4804-B9E1-0B594F73AD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1896" y="2822431"/>
            <a:ext cx="10675917" cy="2312893"/>
          </a:xfrm>
        </p:spPr>
        <p:txBody>
          <a:bodyPr>
            <a:normAutofit fontScale="90000"/>
          </a:bodyPr>
          <a:lstStyle/>
          <a:p>
            <a:r>
              <a:rPr lang="sl-SI" dirty="0"/>
              <a:t>Zgodnja poklicna in zaposlitvena rehabilitacija v procesu vračanja na delo – vidik ZZZS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26A0CE0-26FE-4326-A1C8-A5C259AA14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896" y="5135324"/>
            <a:ext cx="10675916" cy="820271"/>
          </a:xfrm>
        </p:spPr>
        <p:txBody>
          <a:bodyPr/>
          <a:lstStyle/>
          <a:p>
            <a:r>
              <a:rPr lang="sl-SI" dirty="0"/>
              <a:t>mag. Ana Vodičar, november 2022</a:t>
            </a:r>
          </a:p>
        </p:txBody>
      </p:sp>
    </p:spTree>
    <p:extLst>
      <p:ext uri="{BB962C8B-B14F-4D97-AF65-F5344CB8AC3E}">
        <p14:creationId xmlns:p14="http://schemas.microsoft.com/office/powerpoint/2010/main" val="3479796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9596C6-BB5C-4DAD-99B5-6CDEA589D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altLang="sl-SI" b="1" dirty="0">
                <a:solidFill>
                  <a:schemeClr val="accent6">
                    <a:lumMod val="75000"/>
                  </a:schemeClr>
                </a:solidFill>
              </a:rPr>
              <a:t>Obvezno zdravstveno zavarovanje (OZZ) </a:t>
            </a:r>
            <a:endParaRPr lang="sl-SI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A8990E5-CBDB-4AD6-AD71-4FB873503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40" y="1825625"/>
            <a:ext cx="1085595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altLang="sl-SI" sz="2800" b="1" dirty="0"/>
              <a:t>Namen (obveznega) zdravstvenega zavarovanja: </a:t>
            </a:r>
          </a:p>
          <a:p>
            <a:pPr marL="0" indent="0">
              <a:buNone/>
            </a:pPr>
            <a:r>
              <a:rPr lang="sl-SI" altLang="sl-SI" sz="2800" b="1" dirty="0"/>
              <a:t>zagotavljanje ustrezne dohodkovne varnosti posameznika in njegove družine v primeru nastopa zavarovalnega primera (bolezni, poškodbe) iz javnih virov</a:t>
            </a:r>
          </a:p>
          <a:p>
            <a:pPr marL="0" indent="0" algn="just">
              <a:buClr>
                <a:schemeClr val="tx2">
                  <a:lumMod val="60000"/>
                  <a:lumOff val="40000"/>
                </a:schemeClr>
              </a:buClr>
              <a:buNone/>
            </a:pPr>
            <a:r>
              <a:rPr lang="sl-SI" altLang="sl-SI" dirty="0"/>
              <a:t>Kako?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</a:pPr>
            <a:r>
              <a:rPr lang="sl-SI" altLang="sl-SI" dirty="0"/>
              <a:t>nadomeščanje izpadlega dohodka (plačilo nadomestila)</a:t>
            </a:r>
          </a:p>
          <a:p>
            <a:pPr algn="just">
              <a:buClr>
                <a:schemeClr val="tx2">
                  <a:lumMod val="60000"/>
                  <a:lumOff val="40000"/>
                </a:schemeClr>
              </a:buClr>
            </a:pPr>
            <a:r>
              <a:rPr lang="sl-SI" altLang="sl-SI" dirty="0"/>
              <a:t>kritje za povečane stroške (plačilo zdravstvenih storitev, zdravil, MP, potnih stroškov)</a:t>
            </a:r>
          </a:p>
          <a:p>
            <a:pPr marL="0" indent="0" algn="just"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sl-SI" altLang="sl-SI" dirty="0"/>
          </a:p>
          <a:p>
            <a:endParaRPr lang="sl-SI" dirty="0"/>
          </a:p>
        </p:txBody>
      </p:sp>
      <p:pic>
        <p:nvPicPr>
          <p:cNvPr id="6" name="Grafika 5" descr="Hospital with solid fill">
            <a:extLst>
              <a:ext uri="{FF2B5EF4-FFF2-40B4-BE49-F238E27FC236}">
                <a16:creationId xmlns:a16="http://schemas.microsoft.com/office/drawing/2014/main" id="{88A156E0-B3F3-4918-A679-D27CAB12B5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59917" y="3134711"/>
            <a:ext cx="2175642" cy="1550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160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0C46C98-414D-4BA1-A123-8FCB7C717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b="1" dirty="0">
                <a:solidFill>
                  <a:schemeClr val="accent6">
                    <a:lumMod val="75000"/>
                  </a:schemeClr>
                </a:solidFill>
              </a:rPr>
              <a:t>Pravica do denarnega nadomestila iz OZZ</a:t>
            </a:r>
            <a:endParaRPr lang="sl-SI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8803A7B-66F7-4833-AF50-3D39BDC35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sl-SI" altLang="sl-SI" sz="2800" dirty="0"/>
              <a:t>Denarno nadomestilo za </a:t>
            </a:r>
            <a:r>
              <a:rPr lang="sl-SI" altLang="sl-SI" sz="2800" b="1" dirty="0"/>
              <a:t>začasno</a:t>
            </a:r>
            <a:r>
              <a:rPr lang="sl-SI" altLang="sl-SI" sz="2800" dirty="0"/>
              <a:t> zadržanost z dela je namenjeno </a:t>
            </a:r>
            <a:r>
              <a:rPr lang="sl-SI" altLang="sl-SI" sz="2800" b="1" dirty="0"/>
              <a:t>kratkotrajnemu</a:t>
            </a:r>
            <a:r>
              <a:rPr lang="sl-SI" altLang="sl-SI" sz="2800" dirty="0"/>
              <a:t> nadomeščanju izpadlega dohodka, praviloma časovno limitirano</a:t>
            </a:r>
          </a:p>
          <a:p>
            <a:pPr>
              <a:buFontTx/>
              <a:buNone/>
            </a:pPr>
            <a:endParaRPr lang="sl-SI" altLang="sl-SI" dirty="0"/>
          </a:p>
          <a:p>
            <a:pPr>
              <a:buFontTx/>
              <a:buNone/>
            </a:pPr>
            <a:r>
              <a:rPr lang="sl-SI" altLang="sl-SI" sz="2800" dirty="0"/>
              <a:t>Eden izmed dopustnih, običajnih oblik podeljevanja pravic/pogojev njihove upravičenosti zdravstvenih zavarovanj je </a:t>
            </a:r>
            <a:r>
              <a:rPr lang="sl-SI" altLang="sl-SI" sz="2800" b="1" dirty="0"/>
              <a:t>določitev ukrepov za zgodnjo delovno (</a:t>
            </a:r>
            <a:r>
              <a:rPr lang="sl-SI" altLang="sl-SI" sz="2800" b="1" dirty="0" err="1"/>
              <a:t>re</a:t>
            </a:r>
            <a:r>
              <a:rPr lang="sl-SI" altLang="sl-SI" sz="2800" b="1" dirty="0"/>
              <a:t>)aktivacijo</a:t>
            </a:r>
            <a:r>
              <a:rPr lang="sl-SI" altLang="sl-SI" sz="2800" dirty="0"/>
              <a:t> zavarovancev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altLang="sl-SI" dirty="0"/>
              <a:t> da delavcu zagotovimo spet boljši socialno ekonomski položaj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altLang="sl-SI" dirty="0"/>
              <a:t> d</a:t>
            </a:r>
            <a:r>
              <a:rPr lang="sl-SI" altLang="sl-SI" sz="2800" dirty="0"/>
              <a:t>a omejujemo porabo javni virov (OZZ blagajne)</a:t>
            </a:r>
          </a:p>
        </p:txBody>
      </p:sp>
    </p:spTree>
    <p:extLst>
      <p:ext uri="{BB962C8B-B14F-4D97-AF65-F5344CB8AC3E}">
        <p14:creationId xmlns:p14="http://schemas.microsoft.com/office/powerpoint/2010/main" val="3663789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AF381B1-B0FC-47D1-B4C7-B067195F8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chemeClr val="accent6">
                    <a:lumMod val="75000"/>
                  </a:schemeClr>
                </a:solidFill>
              </a:rPr>
              <a:t>Veljavna ureditev in praksa pa…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1AAEC8C-F956-45A5-90D5-59BAFAF01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806" y="1825625"/>
            <a:ext cx="10064993" cy="47820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>
              <a:buFont typeface="Wingdings" panose="05000000000000000000" pitchFamily="2" charset="2"/>
              <a:buChar char="§"/>
            </a:pPr>
            <a:r>
              <a:rPr lang="sl-SI" dirty="0"/>
              <a:t>več kot 12 let BS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dirty="0" err="1"/>
              <a:t>povpr</a:t>
            </a:r>
            <a:r>
              <a:rPr lang="sl-SI" dirty="0"/>
              <a:t>. 6 ZO/</a:t>
            </a:r>
            <a:r>
              <a:rPr lang="sl-SI" dirty="0" err="1"/>
              <a:t>mes</a:t>
            </a:r>
            <a:r>
              <a:rPr lang="sl-SI" dirty="0"/>
              <a:t> nad 10.000 </a:t>
            </a:r>
            <a:r>
              <a:rPr lang="sl-SI" dirty="0" err="1"/>
              <a:t>eur</a:t>
            </a:r>
            <a:r>
              <a:rPr lang="sl-SI" dirty="0"/>
              <a:t>, </a:t>
            </a:r>
            <a:r>
              <a:rPr lang="sl-SI" dirty="0" err="1"/>
              <a:t>max</a:t>
            </a:r>
            <a:r>
              <a:rPr lang="sl-SI" dirty="0"/>
              <a:t>. 22.500 </a:t>
            </a:r>
            <a:r>
              <a:rPr lang="sl-SI" dirty="0" err="1"/>
              <a:t>eur</a:t>
            </a:r>
            <a:r>
              <a:rPr lang="sl-SI" dirty="0"/>
              <a:t>/mesečno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dirty="0"/>
              <a:t>po 90 dni BS se % osnove dvigne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5" name="PoljeZBesedilom 4">
            <a:extLst>
              <a:ext uri="{FF2B5EF4-FFF2-40B4-BE49-F238E27FC236}">
                <a16:creationId xmlns:a16="http://schemas.microsoft.com/office/drawing/2014/main" id="{7F32AACF-C456-48EA-8436-2088DFF3B3B4}"/>
              </a:ext>
            </a:extLst>
          </p:cNvPr>
          <p:cNvSpPr txBox="1"/>
          <p:nvPr/>
        </p:nvSpPr>
        <p:spPr>
          <a:xfrm>
            <a:off x="566261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</p:txBody>
      </p:sp>
      <p:graphicFrame>
        <p:nvGraphicFramePr>
          <p:cNvPr id="7" name="Tabela 7">
            <a:extLst>
              <a:ext uri="{FF2B5EF4-FFF2-40B4-BE49-F238E27FC236}">
                <a16:creationId xmlns:a16="http://schemas.microsoft.com/office/drawing/2014/main" id="{C8E55808-E08C-4193-B72D-6A76D266D4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557756"/>
              </p:ext>
            </p:extLst>
          </p:nvPr>
        </p:nvGraphicFramePr>
        <p:xfrm>
          <a:off x="1807031" y="1688497"/>
          <a:ext cx="7963503" cy="29717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84109">
                  <a:extLst>
                    <a:ext uri="{9D8B030D-6E8A-4147-A177-3AD203B41FA5}">
                      <a16:colId xmlns:a16="http://schemas.microsoft.com/office/drawing/2014/main" val="3982331741"/>
                    </a:ext>
                  </a:extLst>
                </a:gridCol>
                <a:gridCol w="1785561">
                  <a:extLst>
                    <a:ext uri="{9D8B030D-6E8A-4147-A177-3AD203B41FA5}">
                      <a16:colId xmlns:a16="http://schemas.microsoft.com/office/drawing/2014/main" val="885401021"/>
                    </a:ext>
                  </a:extLst>
                </a:gridCol>
                <a:gridCol w="2193833">
                  <a:extLst>
                    <a:ext uri="{9D8B030D-6E8A-4147-A177-3AD203B41FA5}">
                      <a16:colId xmlns:a16="http://schemas.microsoft.com/office/drawing/2014/main" val="2651360373"/>
                    </a:ext>
                  </a:extLst>
                </a:gridCol>
              </a:tblGrid>
              <a:tr h="462359">
                <a:tc>
                  <a:txBody>
                    <a:bodyPr/>
                    <a:lstStyle/>
                    <a:p>
                      <a:endParaRPr lang="sl-S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b="1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b="1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578823"/>
                  </a:ext>
                </a:extLst>
              </a:tr>
              <a:tr h="462359">
                <a:tc>
                  <a:txBody>
                    <a:bodyPr/>
                    <a:lstStyle/>
                    <a:p>
                      <a:r>
                        <a:rPr lang="sl-SI" b="1" dirty="0"/>
                        <a:t>št. vseh ZO v BS v breme OZZ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b="1" dirty="0"/>
                        <a:t>16.500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b="1" dirty="0"/>
                        <a:t>30.087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803101"/>
                  </a:ext>
                </a:extLst>
              </a:tr>
              <a:tr h="462359">
                <a:tc>
                  <a:txBody>
                    <a:bodyPr/>
                    <a:lstStyle/>
                    <a:p>
                      <a:r>
                        <a:rPr lang="sl-SI" b="1" dirty="0"/>
                        <a:t>št. ZO nad 1 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b="1" dirty="0"/>
                        <a:t>4.200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b="1" dirty="0"/>
                        <a:t>8.500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328622"/>
                  </a:ext>
                </a:extLst>
              </a:tr>
              <a:tr h="462359">
                <a:tc>
                  <a:txBody>
                    <a:bodyPr/>
                    <a:lstStyle/>
                    <a:p>
                      <a:r>
                        <a:rPr lang="sl-SI" b="1" dirty="0"/>
                        <a:t>št. ZO nad 3 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b="1" dirty="0"/>
                        <a:t>390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b="1" dirty="0"/>
                        <a:t>1.500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996825"/>
                  </a:ext>
                </a:extLst>
              </a:tr>
              <a:tr h="462359">
                <a:tc>
                  <a:txBody>
                    <a:bodyPr/>
                    <a:lstStyle/>
                    <a:p>
                      <a:r>
                        <a:rPr lang="sl-SI" b="1" dirty="0"/>
                        <a:t>št. ZO nad 5 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b="1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b="1" dirty="0"/>
                        <a:t>365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605973"/>
                  </a:ext>
                </a:extLst>
              </a:tr>
              <a:tr h="660004">
                <a:tc>
                  <a:txBody>
                    <a:bodyPr/>
                    <a:lstStyle/>
                    <a:p>
                      <a:r>
                        <a:rPr lang="sl-SI" b="1" dirty="0"/>
                        <a:t>izdatki za nadomestila plače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b="1" dirty="0"/>
                        <a:t>220 mio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b="1" dirty="0"/>
                        <a:t>720 mio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28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653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FF0A914-8F62-46EE-837E-54ED6B20A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solidFill>
                  <a:schemeClr val="accent6">
                    <a:lumMod val="75000"/>
                  </a:schemeClr>
                </a:solidFill>
              </a:rPr>
              <a:t>Vloga ZZZS v projektu </a:t>
            </a:r>
            <a:endParaRPr lang="sl-SI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907335A-EE67-4E37-8178-0FB70B43D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2" y="1825625"/>
            <a:ext cx="1068113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/>
              <a:t>ZZZS bil </a:t>
            </a:r>
            <a:r>
              <a:rPr lang="sl-SI" b="1" dirty="0"/>
              <a:t>zelo</a:t>
            </a:r>
            <a:r>
              <a:rPr lang="sl-SI" dirty="0"/>
              <a:t> zainteresiran za </a:t>
            </a:r>
            <a:r>
              <a:rPr lang="sl-SI" b="1" dirty="0"/>
              <a:t>aktivno</a:t>
            </a:r>
            <a:r>
              <a:rPr lang="sl-SI" dirty="0"/>
              <a:t> udeležbo v projektu </a:t>
            </a:r>
          </a:p>
          <a:p>
            <a:pPr marL="0" indent="0">
              <a:buNone/>
            </a:pPr>
            <a:r>
              <a:rPr lang="sl-SI" dirty="0"/>
              <a:t>Ves čas sodeloval v projektnem svetu, strokovnih komisijah, iskal rešitve pri zapletih (potni stroški) – sooblikoval projekt</a:t>
            </a:r>
          </a:p>
          <a:p>
            <a:pPr marL="0" indent="0">
              <a:buNone/>
            </a:pPr>
            <a:r>
              <a:rPr lang="sl-SI" dirty="0"/>
              <a:t>Imel vlogo </a:t>
            </a:r>
            <a:r>
              <a:rPr lang="sl-SI" b="1" dirty="0"/>
              <a:t>„triažnega“ partnerja </a:t>
            </a:r>
            <a:r>
              <a:rPr lang="sl-SI" dirty="0"/>
              <a:t>– imenovani zdravniki so </a:t>
            </a:r>
          </a:p>
          <a:p>
            <a:pPr marL="0" indent="0">
              <a:buNone/>
            </a:pPr>
            <a:r>
              <a:rPr lang="sl-SI" dirty="0"/>
              <a:t>med osebami v BS iskali primerne kandidate in jih napotovali, </a:t>
            </a:r>
          </a:p>
          <a:p>
            <a:pPr marL="0" indent="0">
              <a:buNone/>
            </a:pPr>
            <a:r>
              <a:rPr lang="sl-SI" dirty="0"/>
              <a:t>Usmerjali, motivirali v obravnavo..</a:t>
            </a:r>
          </a:p>
          <a:p>
            <a:pPr marL="0" indent="0">
              <a:buNone/>
            </a:pPr>
            <a:r>
              <a:rPr lang="sl-SI" dirty="0"/>
              <a:t>Iskanje </a:t>
            </a:r>
            <a:r>
              <a:rPr lang="sl-SI" b="1" dirty="0"/>
              <a:t>optimalne</a:t>
            </a:r>
            <a:r>
              <a:rPr lang="sl-SI" dirty="0"/>
              <a:t> </a:t>
            </a:r>
            <a:r>
              <a:rPr lang="sl-SI" b="1" dirty="0"/>
              <a:t>izvedljivosti</a:t>
            </a:r>
            <a:r>
              <a:rPr lang="sl-SI" dirty="0"/>
              <a:t> glede na obstoječe pravne okvire (motiviranje, odločanje o BS..)</a:t>
            </a:r>
          </a:p>
        </p:txBody>
      </p:sp>
      <p:pic>
        <p:nvPicPr>
          <p:cNvPr id="5" name="Grafika 4" descr="Doctor male with solid fill">
            <a:extLst>
              <a:ext uri="{FF2B5EF4-FFF2-40B4-BE49-F238E27FC236}">
                <a16:creationId xmlns:a16="http://schemas.microsoft.com/office/drawing/2014/main" id="{E09AA62B-EBCA-4DD4-AAEC-4F89D44BB9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38290" y="2696548"/>
            <a:ext cx="1464904" cy="146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764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CCD448D-8F1E-46AA-A07C-E366C1F01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solidFill>
                  <a:schemeClr val="accent6">
                    <a:lumMod val="75000"/>
                  </a:schemeClr>
                </a:solidFill>
              </a:rPr>
              <a:t>Težave pri iskanju primernih kandidatov I</a:t>
            </a:r>
            <a:endParaRPr lang="sl-SI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53EE295-B36A-47F0-AF58-E95B2AB29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b="1" dirty="0"/>
              <a:t>ZO ni motivirana za vračanje na delo: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dirty="0"/>
              <a:t> se ne odzove na vabilo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dirty="0"/>
              <a:t> samo informira o pravici do BS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dirty="0"/>
              <a:t> želi čakati na zaključek IK postopka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ZO je še v diagnostičnem postopku </a:t>
            </a:r>
          </a:p>
          <a:p>
            <a:pPr marL="0" indent="0">
              <a:buNone/>
            </a:pPr>
            <a:r>
              <a:rPr lang="sl-SI" dirty="0"/>
              <a:t>ZO je že v postopku na ZPIZ ali v obravnavi na Uri Soča (poklicna rehabilitacija)</a:t>
            </a:r>
          </a:p>
          <a:p>
            <a:pPr marL="0" indent="0">
              <a:buNone/>
            </a:pPr>
            <a:r>
              <a:rPr lang="sl-SI" dirty="0"/>
              <a:t>BS zaključen v času trajanja projekta oz. odobren za KDČ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5" name="Grafika 4" descr="Universal access with solid fill">
            <a:extLst>
              <a:ext uri="{FF2B5EF4-FFF2-40B4-BE49-F238E27FC236}">
                <a16:creationId xmlns:a16="http://schemas.microsoft.com/office/drawing/2014/main" id="{913418DA-CBE5-4012-AF8E-AE18B281C8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61131" y="2335924"/>
            <a:ext cx="1592317" cy="1592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733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11FD990-9266-421B-A604-3D407B6C6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solidFill>
                  <a:schemeClr val="accent6">
                    <a:lumMod val="75000"/>
                  </a:schemeClr>
                </a:solidFill>
              </a:rPr>
              <a:t>Težave pri iskanju primernih kandidatov II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5ADD24C-9939-4F73-9324-007603960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/>
              <a:t>Objektivne ovire (COVID epidemija):</a:t>
            </a:r>
          </a:p>
          <a:p>
            <a:pPr>
              <a:buFontTx/>
              <a:buChar char="-"/>
            </a:pPr>
            <a:r>
              <a:rPr lang="sl-SI" dirty="0"/>
              <a:t>IZ niso izvajali osebnih pregledov (vladni odloki)</a:t>
            </a:r>
          </a:p>
          <a:p>
            <a:pPr>
              <a:buFontTx/>
              <a:buChar char="-"/>
            </a:pPr>
            <a:r>
              <a:rPr lang="sl-SI" dirty="0"/>
              <a:t>daljšanje čakalnih dob – neizvajanje </a:t>
            </a:r>
            <a:r>
              <a:rPr lang="sl-SI" dirty="0" err="1"/>
              <a:t>zdr.storitev</a:t>
            </a: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Objektivne ovire (omejitve pri projektu):</a:t>
            </a:r>
          </a:p>
          <a:p>
            <a:pPr>
              <a:buFontTx/>
              <a:buChar char="-"/>
            </a:pPr>
            <a:r>
              <a:rPr lang="sl-SI" dirty="0"/>
              <a:t>ciljna skupina projekta preozka (BS do 1l, starost od 45 do 48-ZPIZ/do 55 vodstvo)</a:t>
            </a:r>
          </a:p>
          <a:p>
            <a:pPr>
              <a:buFontTx/>
              <a:buChar char="-"/>
            </a:pPr>
            <a:r>
              <a:rPr lang="sl-SI" dirty="0"/>
              <a:t>Pilotiranje ob pogojih veljavnih predpisov (prostovoljna vključitev, nizko nadomestilo za čas PR, predolgi postopki-čakanje na odločbo ZPIZ za prilagoditev DM…)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5" name="Grafika 4" descr="Health And Safety with solid fill">
            <a:extLst>
              <a:ext uri="{FF2B5EF4-FFF2-40B4-BE49-F238E27FC236}">
                <a16:creationId xmlns:a16="http://schemas.microsoft.com/office/drawing/2014/main" id="{0960ADA2-CF78-4EA9-9CE5-DAA57229B5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28083" y="1948330"/>
            <a:ext cx="1675111" cy="1675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382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764DD70-F2C1-4900-9BAE-444C222AF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Ugotovitve ZZZS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47C08D1-313E-4968-9FEB-A459232F4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l-SI" dirty="0"/>
              <a:t>Vključitev v postopke hitrega vračanja na delo ne more biti samo pravica (BS: pravica do počitka? Prilagajanje DM: izbira delodajalca?)</a:t>
            </a:r>
          </a:p>
          <a:p>
            <a:r>
              <a:rPr lang="sl-SI" dirty="0"/>
              <a:t>Oblikovati vitke postopke, povezovalni člen zavarovanec in ne institucija</a:t>
            </a:r>
          </a:p>
          <a:p>
            <a:r>
              <a:rPr lang="sl-SI" dirty="0"/>
              <a:t>Vključevanje (pooblaščenih) MDPŠ takoj pri 3 mesecih BS</a:t>
            </a:r>
          </a:p>
          <a:p>
            <a:r>
              <a:rPr lang="sl-SI" dirty="0"/>
              <a:t>Preventivni pregledi za vse pred nastopom dela</a:t>
            </a:r>
          </a:p>
          <a:p>
            <a:r>
              <a:rPr lang="sl-SI" dirty="0"/>
              <a:t>Uvesti stimulativen model denarnih dajatev za ZO in delodajalca</a:t>
            </a:r>
          </a:p>
          <a:p>
            <a:r>
              <a:rPr lang="sl-SI" dirty="0"/>
              <a:t>Nagovoriti problem čakalnih dob (prednostna obravnava aktivnih ZO?)</a:t>
            </a:r>
          </a:p>
          <a:p>
            <a:r>
              <a:rPr lang="sl-SI" dirty="0"/>
              <a:t>Nasloviti tudi problem pogostih, krajših BS</a:t>
            </a:r>
          </a:p>
          <a:p>
            <a:r>
              <a:rPr lang="sl-SI" dirty="0"/>
              <a:t>Uravnotežiti višine nadomestil (BS, invalidska upokojitev</a:t>
            </a:r>
            <a:r>
              <a:rPr lang="sl-SI"/>
              <a:t>, brezposelnost)</a:t>
            </a:r>
            <a:endParaRPr lang="sl-SI" dirty="0"/>
          </a:p>
        </p:txBody>
      </p:sp>
      <p:pic>
        <p:nvPicPr>
          <p:cNvPr id="5" name="Grafika 4" descr="Brainstorm with solid fill">
            <a:extLst>
              <a:ext uri="{FF2B5EF4-FFF2-40B4-BE49-F238E27FC236}">
                <a16:creationId xmlns:a16="http://schemas.microsoft.com/office/drawing/2014/main" id="{A2E37313-F0C0-4497-8429-8A25C7384B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99682" y="3086893"/>
            <a:ext cx="1274899" cy="127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364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540</Words>
  <Application>Microsoft Office PowerPoint</Application>
  <PresentationFormat>Širokozaslonsko</PresentationFormat>
  <Paragraphs>77</Paragraphs>
  <Slides>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Officeova tema</vt:lpstr>
      <vt:lpstr>Zgodnja poklicna in zaposlitvena rehabilitacija v procesu vračanja na delo – vidik ZZZS</vt:lpstr>
      <vt:lpstr>Obvezno zdravstveno zavarovanje (OZZ) </vt:lpstr>
      <vt:lpstr>Pravica do denarnega nadomestila iz OZZ</vt:lpstr>
      <vt:lpstr>Veljavna ureditev in praksa pa…</vt:lpstr>
      <vt:lpstr>Vloga ZZZS v projektu </vt:lpstr>
      <vt:lpstr>Težave pri iskanju primernih kandidatov I</vt:lpstr>
      <vt:lpstr>Težave pri iskanju primernih kandidatov II</vt:lpstr>
      <vt:lpstr>Ugotovitve ZZZS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Danila Perhavec</dc:creator>
  <cp:lastModifiedBy>Ana Vodičar</cp:lastModifiedBy>
  <cp:revision>27</cp:revision>
  <cp:lastPrinted>2022-11-10T09:43:51Z</cp:lastPrinted>
  <dcterms:created xsi:type="dcterms:W3CDTF">2020-09-23T10:03:55Z</dcterms:created>
  <dcterms:modified xsi:type="dcterms:W3CDTF">2022-11-10T10:12:53Z</dcterms:modified>
</cp:coreProperties>
</file>