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0" r:id="rId2"/>
  </p:sldMasterIdLst>
  <p:notesMasterIdLst>
    <p:notesMasterId r:id="rId21"/>
  </p:notesMasterIdLst>
  <p:sldIdLst>
    <p:sldId id="256" r:id="rId3"/>
    <p:sldId id="257" r:id="rId4"/>
    <p:sldId id="336" r:id="rId5"/>
    <p:sldId id="335" r:id="rId6"/>
    <p:sldId id="339" r:id="rId7"/>
    <p:sldId id="341" r:id="rId8"/>
    <p:sldId id="342" r:id="rId9"/>
    <p:sldId id="340" r:id="rId10"/>
    <p:sldId id="326" r:id="rId11"/>
    <p:sldId id="327" r:id="rId12"/>
    <p:sldId id="328" r:id="rId13"/>
    <p:sldId id="329" r:id="rId14"/>
    <p:sldId id="331" r:id="rId15"/>
    <p:sldId id="330" r:id="rId16"/>
    <p:sldId id="332" r:id="rId17"/>
    <p:sldId id="333" r:id="rId18"/>
    <p:sldId id="334" r:id="rId19"/>
    <p:sldId id="324" r:id="rId20"/>
  </p:sldIdLst>
  <p:sldSz cx="9144000" cy="6858000" type="screen4x3"/>
  <p:notesSz cx="6858000" cy="9144000"/>
  <p:defaultTextStyle>
    <a:defPPr>
      <a:defRPr lang="sl-S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ea Kotnik" initials="TK" lastIdx="1" clrIdx="0">
    <p:extLst>
      <p:ext uri="{19B8F6BF-5375-455C-9EA6-DF929625EA0E}">
        <p15:presenceInfo xmlns:p15="http://schemas.microsoft.com/office/powerpoint/2012/main" userId="S::Tea.Kotnik@gov.si::25d97c8c-1ddd-4ffc-955c-c4365f1dd47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log 2 – poudarek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1781" autoAdjust="0"/>
  </p:normalViewPr>
  <p:slideViewPr>
    <p:cSldViewPr>
      <p:cViewPr varScale="1">
        <p:scale>
          <a:sx n="106" d="100"/>
          <a:sy n="106" d="100"/>
        </p:scale>
        <p:origin x="176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ableStyles" Target="tableStyles.xml"/><Relationship Id="rId3" Type="http://schemas.openxmlformats.org/officeDocument/2006/relationships/slide" Target="slides/slide1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55ABB8E-694F-4906-8859-3A955C93AC9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sl-SI"/>
        </a:p>
      </dgm:t>
    </dgm:pt>
    <dgm:pt modelId="{1F1507FF-9658-472F-B5D7-0393BDBC9541}">
      <dgm:prSet custT="1"/>
      <dgm:spPr/>
      <dgm:t>
        <a:bodyPr/>
        <a:lstStyle/>
        <a:p>
          <a:r>
            <a:rPr lang="sl-SI" sz="1600" dirty="0">
              <a:solidFill>
                <a:schemeClr val="bg1"/>
              </a:solidFill>
            </a:rPr>
            <a:t>Vzpostavitev učinkovite strukture in zagotovitev sodelovanja vseh akterjev v tem procesu. </a:t>
          </a:r>
          <a:endParaRPr lang="sl-SI" sz="1600" dirty="0">
            <a:solidFill>
              <a:schemeClr val="tx1"/>
            </a:solidFill>
            <a:highlight>
              <a:srgbClr val="FFFF00"/>
            </a:highlight>
          </a:endParaRPr>
        </a:p>
      </dgm:t>
    </dgm:pt>
    <dgm:pt modelId="{C9E05760-3705-494F-AB83-BC1A4A5C781D}" type="parTrans" cxnId="{A59C9F6D-0BFA-4831-B09C-6DF4E6A9316B}">
      <dgm:prSet/>
      <dgm:spPr/>
      <dgm:t>
        <a:bodyPr/>
        <a:lstStyle/>
        <a:p>
          <a:endParaRPr lang="sl-SI"/>
        </a:p>
      </dgm:t>
    </dgm:pt>
    <dgm:pt modelId="{509D6A58-BFB9-48DF-82D5-F1F9F20CBEED}" type="sibTrans" cxnId="{A59C9F6D-0BFA-4831-B09C-6DF4E6A9316B}">
      <dgm:prSet/>
      <dgm:spPr/>
      <dgm:t>
        <a:bodyPr/>
        <a:lstStyle/>
        <a:p>
          <a:endParaRPr lang="sl-SI"/>
        </a:p>
      </dgm:t>
    </dgm:pt>
    <dgm:pt modelId="{04A073AE-D3E6-46DE-A5CA-66A05481EED3}">
      <dgm:prSet custT="1"/>
      <dgm:spPr/>
      <dgm:t>
        <a:bodyPr/>
        <a:lstStyle/>
        <a:p>
          <a:r>
            <a:rPr lang="sl-SI" sz="16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Spodbujanje zgodnjega izvajanja poklicne rehabilitacije in poklicnega usposabljanja. </a:t>
          </a:r>
          <a:endParaRPr lang="sl-SI" sz="1600" kern="1200" dirty="0">
            <a:solidFill>
              <a:schemeClr val="tx1"/>
            </a:solidFill>
            <a:highlight>
              <a:srgbClr val="FFFF00"/>
            </a:highlight>
            <a:latin typeface="Calibri"/>
            <a:ea typeface="+mn-ea"/>
            <a:cs typeface="+mn-cs"/>
          </a:endParaRPr>
        </a:p>
      </dgm:t>
    </dgm:pt>
    <dgm:pt modelId="{36E5A426-4432-4555-8113-24403A3CEEA6}" type="parTrans" cxnId="{38EEDF81-0779-4CCD-A433-1CE70743762C}">
      <dgm:prSet/>
      <dgm:spPr/>
      <dgm:t>
        <a:bodyPr/>
        <a:lstStyle/>
        <a:p>
          <a:endParaRPr lang="sl-SI"/>
        </a:p>
      </dgm:t>
    </dgm:pt>
    <dgm:pt modelId="{0943CEEE-E27C-43DC-B7C1-AB91F8B304E0}" type="sibTrans" cxnId="{38EEDF81-0779-4CCD-A433-1CE70743762C}">
      <dgm:prSet/>
      <dgm:spPr/>
      <dgm:t>
        <a:bodyPr/>
        <a:lstStyle/>
        <a:p>
          <a:endParaRPr lang="sl-SI"/>
        </a:p>
      </dgm:t>
    </dgm:pt>
    <dgm:pt modelId="{25ED21F1-CA18-44A5-92D7-9A6C06A3D0B1}">
      <dgm:prSet custT="1"/>
      <dgm:spPr/>
      <dgm:t>
        <a:bodyPr/>
        <a:lstStyle/>
        <a:p>
          <a:r>
            <a:rPr lang="sl-SI" sz="16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Evalvacija</a:t>
          </a:r>
          <a:r>
            <a:rPr lang="sl-SI" sz="3600" kern="1200" dirty="0"/>
            <a:t> </a:t>
          </a:r>
          <a:r>
            <a:rPr lang="sl-SI" sz="16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učinka novega pristopa.</a:t>
          </a:r>
        </a:p>
      </dgm:t>
    </dgm:pt>
    <dgm:pt modelId="{65D0D9D4-78F9-426A-B4DD-82113CA95956}" type="parTrans" cxnId="{8F4DDAEB-F2AD-4191-85A2-1AFBA905EBFA}">
      <dgm:prSet/>
      <dgm:spPr/>
      <dgm:t>
        <a:bodyPr/>
        <a:lstStyle/>
        <a:p>
          <a:endParaRPr lang="sl-SI"/>
        </a:p>
      </dgm:t>
    </dgm:pt>
    <dgm:pt modelId="{6DC40A1A-9500-4C2F-8B22-FEE5AFBCBD6F}" type="sibTrans" cxnId="{8F4DDAEB-F2AD-4191-85A2-1AFBA905EBFA}">
      <dgm:prSet/>
      <dgm:spPr/>
      <dgm:t>
        <a:bodyPr/>
        <a:lstStyle/>
        <a:p>
          <a:endParaRPr lang="sl-SI"/>
        </a:p>
      </dgm:t>
    </dgm:pt>
    <dgm:pt modelId="{FEBCA9C2-5F2D-4FE9-9850-8E8A9BAA3804}" type="pres">
      <dgm:prSet presAssocID="{A55ABB8E-694F-4906-8859-3A955C93AC96}" presName="linear" presStyleCnt="0">
        <dgm:presLayoutVars>
          <dgm:animLvl val="lvl"/>
          <dgm:resizeHandles val="exact"/>
        </dgm:presLayoutVars>
      </dgm:prSet>
      <dgm:spPr/>
    </dgm:pt>
    <dgm:pt modelId="{C7849CC0-EFA9-418A-B981-981C6D294596}" type="pres">
      <dgm:prSet presAssocID="{1F1507FF-9658-472F-B5D7-0393BDBC9541}" presName="parentText" presStyleLbl="node1" presStyleIdx="0" presStyleCnt="3" custScaleX="79130" custScaleY="68125" custLinFactNeighborX="0" custLinFactNeighborY="-45218">
        <dgm:presLayoutVars>
          <dgm:chMax val="0"/>
          <dgm:bulletEnabled val="1"/>
        </dgm:presLayoutVars>
      </dgm:prSet>
      <dgm:spPr/>
    </dgm:pt>
    <dgm:pt modelId="{7DA78DD5-B392-49BF-B996-BA2A3478945E}" type="pres">
      <dgm:prSet presAssocID="{509D6A58-BFB9-48DF-82D5-F1F9F20CBEED}" presName="spacer" presStyleCnt="0"/>
      <dgm:spPr/>
    </dgm:pt>
    <dgm:pt modelId="{2A11F9B2-5AE9-44D4-9B0E-A0795F24AFB3}" type="pres">
      <dgm:prSet presAssocID="{04A073AE-D3E6-46DE-A5CA-66A05481EED3}" presName="parentText" presStyleLbl="node1" presStyleIdx="1" presStyleCnt="3" custScaleX="79131" custScaleY="58957" custLinFactY="-4068" custLinFactNeighborX="870" custLinFactNeighborY="-100000">
        <dgm:presLayoutVars>
          <dgm:chMax val="0"/>
          <dgm:bulletEnabled val="1"/>
        </dgm:presLayoutVars>
      </dgm:prSet>
      <dgm:spPr/>
    </dgm:pt>
    <dgm:pt modelId="{C303F0B6-0F34-4635-897A-2D17274E1DC4}" type="pres">
      <dgm:prSet presAssocID="{0943CEEE-E27C-43DC-B7C1-AB91F8B304E0}" presName="spacer" presStyleCnt="0"/>
      <dgm:spPr/>
    </dgm:pt>
    <dgm:pt modelId="{AED63DBA-6471-44F4-B1FE-D7E6C44EB37E}" type="pres">
      <dgm:prSet presAssocID="{25ED21F1-CA18-44A5-92D7-9A6C06A3D0B1}" presName="parentText" presStyleLbl="node1" presStyleIdx="2" presStyleCnt="3" custScaleX="79132" custScaleY="63730" custLinFactY="-13314" custLinFactNeighborX="869" custLinFactNeighborY="-100000">
        <dgm:presLayoutVars>
          <dgm:chMax val="0"/>
          <dgm:bulletEnabled val="1"/>
        </dgm:presLayoutVars>
      </dgm:prSet>
      <dgm:spPr/>
    </dgm:pt>
  </dgm:ptLst>
  <dgm:cxnLst>
    <dgm:cxn modelId="{3CDEFD14-65DD-4893-A2DD-95454FCBD12A}" type="presOf" srcId="{04A073AE-D3E6-46DE-A5CA-66A05481EED3}" destId="{2A11F9B2-5AE9-44D4-9B0E-A0795F24AFB3}" srcOrd="0" destOrd="0" presId="urn:microsoft.com/office/officeart/2005/8/layout/vList2"/>
    <dgm:cxn modelId="{A59C9F6D-0BFA-4831-B09C-6DF4E6A9316B}" srcId="{A55ABB8E-694F-4906-8859-3A955C93AC96}" destId="{1F1507FF-9658-472F-B5D7-0393BDBC9541}" srcOrd="0" destOrd="0" parTransId="{C9E05760-3705-494F-AB83-BC1A4A5C781D}" sibTransId="{509D6A58-BFB9-48DF-82D5-F1F9F20CBEED}"/>
    <dgm:cxn modelId="{38EEDF81-0779-4CCD-A433-1CE70743762C}" srcId="{A55ABB8E-694F-4906-8859-3A955C93AC96}" destId="{04A073AE-D3E6-46DE-A5CA-66A05481EED3}" srcOrd="1" destOrd="0" parTransId="{36E5A426-4432-4555-8113-24403A3CEEA6}" sibTransId="{0943CEEE-E27C-43DC-B7C1-AB91F8B304E0}"/>
    <dgm:cxn modelId="{991C1AC6-6236-41D1-927E-74616DEE1D33}" type="presOf" srcId="{A55ABB8E-694F-4906-8859-3A955C93AC96}" destId="{FEBCA9C2-5F2D-4FE9-9850-8E8A9BAA3804}" srcOrd="0" destOrd="0" presId="urn:microsoft.com/office/officeart/2005/8/layout/vList2"/>
    <dgm:cxn modelId="{9D63C0D2-EC47-4640-9792-67DF31766534}" type="presOf" srcId="{25ED21F1-CA18-44A5-92D7-9A6C06A3D0B1}" destId="{AED63DBA-6471-44F4-B1FE-D7E6C44EB37E}" srcOrd="0" destOrd="0" presId="urn:microsoft.com/office/officeart/2005/8/layout/vList2"/>
    <dgm:cxn modelId="{8F4DDAEB-F2AD-4191-85A2-1AFBA905EBFA}" srcId="{A55ABB8E-694F-4906-8859-3A955C93AC96}" destId="{25ED21F1-CA18-44A5-92D7-9A6C06A3D0B1}" srcOrd="2" destOrd="0" parTransId="{65D0D9D4-78F9-426A-B4DD-82113CA95956}" sibTransId="{6DC40A1A-9500-4C2F-8B22-FEE5AFBCBD6F}"/>
    <dgm:cxn modelId="{74F45BF2-CE18-4F65-A8DB-62BDAB8DE6A2}" type="presOf" srcId="{1F1507FF-9658-472F-B5D7-0393BDBC9541}" destId="{C7849CC0-EFA9-418A-B981-981C6D294596}" srcOrd="0" destOrd="0" presId="urn:microsoft.com/office/officeart/2005/8/layout/vList2"/>
    <dgm:cxn modelId="{1B72C3C1-042D-41BA-8171-361DE455E092}" type="presParOf" srcId="{FEBCA9C2-5F2D-4FE9-9850-8E8A9BAA3804}" destId="{C7849CC0-EFA9-418A-B981-981C6D294596}" srcOrd="0" destOrd="0" presId="urn:microsoft.com/office/officeart/2005/8/layout/vList2"/>
    <dgm:cxn modelId="{DF5CC5B6-61FA-4F7D-B075-9CF3E92A231A}" type="presParOf" srcId="{FEBCA9C2-5F2D-4FE9-9850-8E8A9BAA3804}" destId="{7DA78DD5-B392-49BF-B996-BA2A3478945E}" srcOrd="1" destOrd="0" presId="urn:microsoft.com/office/officeart/2005/8/layout/vList2"/>
    <dgm:cxn modelId="{2CFF9565-B43B-4CDF-B649-2BE0D6097126}" type="presParOf" srcId="{FEBCA9C2-5F2D-4FE9-9850-8E8A9BAA3804}" destId="{2A11F9B2-5AE9-44D4-9B0E-A0795F24AFB3}" srcOrd="2" destOrd="0" presId="urn:microsoft.com/office/officeart/2005/8/layout/vList2"/>
    <dgm:cxn modelId="{471DCC06-77DD-46EC-9565-7F2F34D1AD78}" type="presParOf" srcId="{FEBCA9C2-5F2D-4FE9-9850-8E8A9BAA3804}" destId="{C303F0B6-0F34-4635-897A-2D17274E1DC4}" srcOrd="3" destOrd="0" presId="urn:microsoft.com/office/officeart/2005/8/layout/vList2"/>
    <dgm:cxn modelId="{21A5C0E3-AE0E-4244-BADF-7BF7407ECE8F}" type="presParOf" srcId="{FEBCA9C2-5F2D-4FE9-9850-8E8A9BAA3804}" destId="{AED63DBA-6471-44F4-B1FE-D7E6C44EB37E}" srcOrd="4" destOrd="0" presId="urn:microsoft.com/office/officeart/2005/8/layout/vList2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7849CC0-EFA9-418A-B981-981C6D294596}">
      <dsp:nvSpPr>
        <dsp:cNvPr id="0" name=""/>
        <dsp:cNvSpPr/>
      </dsp:nvSpPr>
      <dsp:spPr>
        <a:xfrm>
          <a:off x="864114" y="583475"/>
          <a:ext cx="6552691" cy="82894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>
              <a:solidFill>
                <a:schemeClr val="bg1"/>
              </a:solidFill>
            </a:rPr>
            <a:t>Vzpostavitev učinkovite strukture in zagotovitev sodelovanja vseh akterjev v tem procesu. </a:t>
          </a:r>
          <a:endParaRPr lang="sl-SI" sz="1600" kern="1200" dirty="0">
            <a:solidFill>
              <a:schemeClr val="tx1"/>
            </a:solidFill>
            <a:highlight>
              <a:srgbClr val="FFFF00"/>
            </a:highlight>
          </a:endParaRPr>
        </a:p>
      </dsp:txBody>
      <dsp:txXfrm>
        <a:off x="904580" y="623941"/>
        <a:ext cx="6471759" cy="748013"/>
      </dsp:txXfrm>
    </dsp:sp>
    <dsp:sp modelId="{2A11F9B2-5AE9-44D4-9B0E-A0795F24AFB3}">
      <dsp:nvSpPr>
        <dsp:cNvPr id="0" name=""/>
        <dsp:cNvSpPr/>
      </dsp:nvSpPr>
      <dsp:spPr>
        <a:xfrm>
          <a:off x="936116" y="1447569"/>
          <a:ext cx="6552774" cy="71738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Spodbujanje zgodnjega izvajanja poklicne rehabilitacije in poklicnega usposabljanja. </a:t>
          </a:r>
          <a:endParaRPr lang="sl-SI" sz="1600" kern="1200" dirty="0">
            <a:solidFill>
              <a:schemeClr val="tx1"/>
            </a:solidFill>
            <a:highlight>
              <a:srgbClr val="FFFF00"/>
            </a:highlight>
            <a:latin typeface="Calibri"/>
            <a:ea typeface="+mn-ea"/>
            <a:cs typeface="+mn-cs"/>
          </a:endParaRPr>
        </a:p>
      </dsp:txBody>
      <dsp:txXfrm>
        <a:off x="971136" y="1482589"/>
        <a:ext cx="6482734" cy="647348"/>
      </dsp:txXfrm>
    </dsp:sp>
    <dsp:sp modelId="{AED63DBA-6471-44F4-B1FE-D7E6C44EB37E}">
      <dsp:nvSpPr>
        <dsp:cNvPr id="0" name=""/>
        <dsp:cNvSpPr/>
      </dsp:nvSpPr>
      <dsp:spPr>
        <a:xfrm>
          <a:off x="935992" y="2239652"/>
          <a:ext cx="6552857" cy="77546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sl-SI" sz="16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Evalvacija</a:t>
          </a:r>
          <a:r>
            <a:rPr lang="sl-SI" sz="3600" kern="1200" dirty="0"/>
            <a:t> </a:t>
          </a:r>
          <a:r>
            <a:rPr lang="sl-SI" sz="1600" kern="1200" dirty="0">
              <a:solidFill>
                <a:prstClr val="white"/>
              </a:solidFill>
              <a:latin typeface="Calibri"/>
              <a:ea typeface="+mn-ea"/>
              <a:cs typeface="+mn-cs"/>
            </a:rPr>
            <a:t>učinka novega pristopa.</a:t>
          </a:r>
        </a:p>
      </dsp:txBody>
      <dsp:txXfrm>
        <a:off x="973847" y="2277507"/>
        <a:ext cx="6477147" cy="69975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glav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8E26A7-91F8-4F17-9014-598FE911FBDB}" type="datetimeFigureOut">
              <a:rPr lang="sl-SI" smtClean="0"/>
              <a:t>22. 11. 2022</a:t>
            </a:fld>
            <a:endParaRPr lang="sl-SI"/>
          </a:p>
        </p:txBody>
      </p:sp>
      <p:sp>
        <p:nvSpPr>
          <p:cNvPr id="4" name="Označba mesta stranske slike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l-SI"/>
          </a:p>
        </p:txBody>
      </p:sp>
      <p:sp>
        <p:nvSpPr>
          <p:cNvPr id="5" name="Označba mesta opomb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D4E5A7-A902-4BE8-823C-1FA81FC6BAB2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6564833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l-SI" dirty="0"/>
              <a:t>Zadnji razpoložljivi podatki za leto 2021, ki še niso zajeti v grafu, nakazujejo nadaljevanje trenda (in povečanje bolniških odsotnosti)</a:t>
            </a:r>
          </a:p>
          <a:p>
            <a:endParaRPr lang="sl-SI" dirty="0"/>
          </a:p>
          <a:p>
            <a:r>
              <a:rPr lang="sl-SI" dirty="0"/>
              <a:t>2021 </a:t>
            </a:r>
          </a:p>
          <a:p>
            <a:r>
              <a:rPr lang="sl-SI" dirty="0"/>
              <a:t>SKUPAJ 5,26 </a:t>
            </a:r>
          </a:p>
          <a:p>
            <a:r>
              <a:rPr lang="sl-SI" dirty="0"/>
              <a:t>Moški 4,26 </a:t>
            </a:r>
          </a:p>
          <a:p>
            <a:r>
              <a:rPr lang="sl-SI" dirty="0"/>
              <a:t>Ženske 6,49 </a:t>
            </a:r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D4E5A7-A902-4BE8-823C-1FA81FC6BAB2}" type="slidenum">
              <a:rPr lang="sl-SI" smtClean="0"/>
              <a:t>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872007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342900" lvl="0" indent="-342900" algn="just">
              <a:buFont typeface="Calibri" panose="020F0502020204030204" pitchFamily="34" charset="0"/>
              <a:buChar char="-"/>
            </a:pPr>
            <a:r>
              <a:rPr lang="sl-SI" sz="12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kratkotrajno </a:t>
            </a:r>
            <a:r>
              <a:rPr lang="sl-SI" sz="12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usposabljanje</a:t>
            </a:r>
            <a:r>
              <a:rPr lang="sl-SI" sz="12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sl-SI" sz="12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izobraževanje</a:t>
            </a:r>
            <a:r>
              <a:rPr lang="sl-SI" sz="12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;  </a:t>
            </a:r>
          </a:p>
          <a:p>
            <a:pPr marL="342900" lvl="0" indent="-342900" algn="just">
              <a:buFont typeface="Calibri" panose="020F0502020204030204" pitchFamily="34" charset="0"/>
              <a:buChar char="-"/>
            </a:pPr>
            <a:r>
              <a:rPr lang="sl-SI" sz="12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praktično delo na ustreznem delovnem </a:t>
            </a:r>
            <a:r>
              <a:rPr lang="sl-SI" sz="12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mestu pri delodajalcu oziroma v drugih oblikah delovnega usposabljanja; </a:t>
            </a:r>
          </a:p>
          <a:p>
            <a:pPr marL="342900" lvl="0" indent="-342900" algn="just">
              <a:buFont typeface="Calibri" panose="020F0502020204030204" pitchFamily="34" charset="0"/>
              <a:buChar char="-"/>
            </a:pPr>
            <a:r>
              <a:rPr lang="sl-SI" sz="12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izobraževanje ob delu s soglasjem zavarovanca</a:t>
            </a:r>
            <a:r>
              <a:rPr lang="sl-SI" sz="12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ki se bo usposabljal </a:t>
            </a:r>
            <a:r>
              <a:rPr lang="sl-SI" sz="12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za drugo delo</a:t>
            </a:r>
            <a:r>
              <a:rPr lang="sl-SI" sz="12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ki ga bo opravljal polni delovni čas; </a:t>
            </a:r>
          </a:p>
          <a:p>
            <a:pPr marL="342900" lvl="0" indent="-342900" algn="just">
              <a:buFont typeface="Calibri" panose="020F0502020204030204" pitchFamily="34" charset="0"/>
              <a:buChar char="-"/>
            </a:pPr>
            <a:r>
              <a:rPr lang="sl-SI" sz="12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izobraževanje</a:t>
            </a:r>
            <a:r>
              <a:rPr lang="sl-SI" sz="12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na ustreznih šolah in z drugimi oblikami izobraževanja. </a:t>
            </a: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D4E5A7-A902-4BE8-823C-1FA81FC6BAB2}" type="slidenum">
              <a:rPr lang="sl-SI" smtClean="0"/>
              <a:t>5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49719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sl-SI" sz="1200" dirty="0">
                <a:solidFill>
                  <a:srgbClr val="2F549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Ob priznanju poklicne rehabilitacije je zavarovanec zavezan k izpolnjevanju svojih obveznosti 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sl-SI" sz="1200" dirty="0">
                <a:solidFill>
                  <a:srgbClr val="2F549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Zavarovanec izgubi pravico do nadomestila, če v roku 15 dni po vročitvi pogodbe o poklicni rehabilitaciji ne podpiše pogodbe, 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sl-SI" sz="1200" dirty="0">
                <a:solidFill>
                  <a:srgbClr val="2F549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 ne izpolnjuje svojih obveznosti,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sl-SI" sz="1200" dirty="0">
                <a:solidFill>
                  <a:srgbClr val="2F549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Če iz neopravičenih razlogov v pogodbeno določenem roku ne nastopi ali ne konča rehabilitacije. 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FontTx/>
              <a:buNone/>
            </a:pPr>
            <a:r>
              <a:rPr lang="sl-SI" sz="1200" dirty="0">
                <a:solidFill>
                  <a:srgbClr val="2F549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 vseh primerih iz prejšnjega stavka tak zavarovanec ne more na podlagi iste invalidnosti pridobiti nobenih drugih pravic po tem zakonu.</a:t>
            </a:r>
            <a:endParaRPr lang="sl-SI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sl-SI" sz="1200" dirty="0">
                <a:solidFill>
                  <a:srgbClr val="2F549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l-SI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sl-SI" sz="1200" dirty="0">
                <a:solidFill>
                  <a:srgbClr val="2F549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Kljub visokemu nadomestilu (130 % invalidske pokojnine) za čas poklicne rehabilitacije je število zavarovancev, ki bi zanjo zaprosili majhno.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sl-SI" sz="1200" dirty="0">
                <a:solidFill>
                  <a:srgbClr val="2F549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Zavod izvaja predstavitve, s katerimi bi pridobil več interesentov. Kljub temu pa je število novo sklenjenih pogodb od leta 2013 do leta 2021 precej upadlo.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sl-SI" sz="1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sl-SI" dirty="0"/>
              <a:t>Tabela: Prikaz vključenosti moških in žensk v postopek poklicne rehabilitacije (PR) po starostni strukturi, številu sklenjenih pogodb in zaključenih postopkov PR po letih.</a:t>
            </a:r>
          </a:p>
          <a:p>
            <a:endParaRPr lang="sl-SI" dirty="0"/>
          </a:p>
          <a:p>
            <a:endParaRPr lang="sl-SI" dirty="0"/>
          </a:p>
          <a:p>
            <a:endParaRPr lang="sl-SI" dirty="0"/>
          </a:p>
          <a:p>
            <a:r>
              <a:rPr lang="sl-SI" dirty="0" err="1"/>
              <a:t>leto	št</a:t>
            </a:r>
            <a:r>
              <a:rPr lang="sl-SI" dirty="0"/>
              <a:t>. sklenjenih pogodb za </a:t>
            </a:r>
            <a:r>
              <a:rPr lang="sl-SI" dirty="0" err="1"/>
              <a:t>PR	prevladujoča</a:t>
            </a:r>
            <a:r>
              <a:rPr lang="sl-SI" dirty="0"/>
              <a:t> starostna </a:t>
            </a:r>
            <a:r>
              <a:rPr lang="sl-SI" dirty="0" err="1"/>
              <a:t>struktura	delež</a:t>
            </a:r>
            <a:r>
              <a:rPr lang="sl-SI" dirty="0"/>
              <a:t> </a:t>
            </a:r>
          </a:p>
          <a:p>
            <a:r>
              <a:rPr lang="sl-SI" dirty="0"/>
              <a:t>vključenih</a:t>
            </a:r>
          </a:p>
          <a:p>
            <a:r>
              <a:rPr lang="sl-SI" dirty="0"/>
              <a:t>moški</a:t>
            </a:r>
          </a:p>
          <a:p>
            <a:r>
              <a:rPr lang="sl-SI" dirty="0"/>
              <a:t>(%)	delež vključenih žensk</a:t>
            </a:r>
          </a:p>
          <a:p>
            <a:r>
              <a:rPr lang="sl-SI" dirty="0"/>
              <a:t>(%)	št. vključenih na dan 31. dec.	št. uspešno zaključenih PR</a:t>
            </a:r>
          </a:p>
          <a:p>
            <a:r>
              <a:rPr lang="sl-SI" dirty="0"/>
              <a:t>2013	116	31 – 40 	72	28	367	123</a:t>
            </a:r>
          </a:p>
          <a:p>
            <a:r>
              <a:rPr lang="sl-SI" dirty="0"/>
              <a:t>2014	114	31 – 40	66	34	340	108</a:t>
            </a:r>
          </a:p>
          <a:p>
            <a:r>
              <a:rPr lang="sl-SI" dirty="0"/>
              <a:t>2015	145	31 – 40	73	27	/	113</a:t>
            </a:r>
          </a:p>
          <a:p>
            <a:r>
              <a:rPr lang="sl-SI" dirty="0"/>
              <a:t>2016	115	31 – 40	64	36	282	127</a:t>
            </a:r>
          </a:p>
          <a:p>
            <a:r>
              <a:rPr lang="sl-SI" dirty="0"/>
              <a:t>2017	/	31 – 40	60	40	239	112</a:t>
            </a:r>
          </a:p>
          <a:p>
            <a:r>
              <a:rPr lang="sl-SI" dirty="0"/>
              <a:t>2018	108	31 – 40	68	32	234	103</a:t>
            </a:r>
          </a:p>
          <a:p>
            <a:r>
              <a:rPr lang="sl-SI" dirty="0"/>
              <a:t>2019	141	31 – 50*	65	35	235	118</a:t>
            </a:r>
          </a:p>
          <a:p>
            <a:r>
              <a:rPr lang="sl-SI" dirty="0"/>
              <a:t>2020	118	41 – 50	62	38	226	104</a:t>
            </a:r>
          </a:p>
          <a:p>
            <a:r>
              <a:rPr lang="sl-SI" dirty="0"/>
              <a:t>2021	100	31 – 50*	55	45	229	94</a:t>
            </a:r>
          </a:p>
          <a:p>
            <a:endParaRPr lang="sl-SI" dirty="0"/>
          </a:p>
          <a:p>
            <a:r>
              <a:rPr lang="sl-SI" dirty="0"/>
              <a:t>(*) Starostni strukturi 31 – 40 let in 41 – 50 let po velikosti sovpadata, zato je zajet skupen razpon 31 – 50 let.</a:t>
            </a:r>
          </a:p>
          <a:p>
            <a:endParaRPr lang="sl-SI" dirty="0"/>
          </a:p>
          <a:p>
            <a:endParaRPr lang="sl-SI" dirty="0"/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D4E5A7-A902-4BE8-823C-1FA81FC6BAB2}" type="slidenum">
              <a:rPr lang="sl-SI" smtClean="0"/>
              <a:t>8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462214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stranske slik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Označba mesta opomb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None/>
              <a:tabLst/>
              <a:defRPr/>
            </a:pPr>
            <a:r>
              <a:rPr lang="sl-SI" sz="1800" u="sng" dirty="0">
                <a:solidFill>
                  <a:schemeClr val="bg1"/>
                </a:solidFill>
              </a:rPr>
              <a:t>Vzpostavitev učinkovite strukture in zagotovitev sodelovanja vseh akterjev v tem procesu:</a:t>
            </a:r>
            <a:endParaRPr lang="sl-SI" sz="2800" u="sng" dirty="0"/>
          </a:p>
          <a:p>
            <a:pPr marL="0" lvl="0" indent="0" algn="just" fontAlgn="base">
              <a:buFont typeface="Courier New" panose="02070309020205020404" pitchFamily="49" charset="0"/>
              <a:buNone/>
            </a:pPr>
            <a:endParaRPr lang="sl-SI" sz="1800" i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Courier New" panose="02070309020205020404" pitchFamily="49" charset="0"/>
              <a:buChar char="o"/>
            </a:pPr>
            <a:r>
              <a:rPr lang="sl-SI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Ustanovitev enotnega izvedenskega organa za ocenjevanje potreb po poklicni rehabilitaciji</a:t>
            </a: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gre za obsežnejšo spremembo, ki vključuje tudi oceno zdravstvenih omejitev pri zaposlovanju ter oceno možnosti za poklicno oziroma zaposlitveno rehabilitacijo, obenem pa zahteva tudi ustrezno porazdelitev stroškov.</a:t>
            </a:r>
          </a:p>
          <a:p>
            <a:pPr marL="0" lvl="0" indent="0" algn="just" fontAlgn="base">
              <a:buFont typeface="Courier New" panose="02070309020205020404" pitchFamily="49" charset="0"/>
              <a:buNone/>
            </a:pPr>
            <a:endParaRPr lang="sl-SI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Courier New" panose="02070309020205020404" pitchFamily="49" charset="0"/>
              <a:buChar char="o"/>
            </a:pPr>
            <a:r>
              <a:rPr lang="sl-SI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Razvoj formalne ocene za zaposlitveno rehabilitacijo </a:t>
            </a:r>
            <a:r>
              <a:rPr lang="sl-SI" sz="1800" i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 spopadanjem z izzivi za zgodnjo določitev prave skupine in vzpostavitev formalnega pristopa k ocenjevanju zaposlitvene rehabilitacije.</a:t>
            </a:r>
          </a:p>
          <a:p>
            <a:pPr marL="342900" lvl="0" indent="-342900" algn="just" fontAlgn="base">
              <a:buFont typeface="Courier New" panose="02070309020205020404" pitchFamily="49" charset="0"/>
              <a:buChar char="o"/>
            </a:pPr>
            <a:endParaRPr lang="sl-SI" sz="1800" i="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Courier New" panose="02070309020205020404" pitchFamily="49" charset="0"/>
              <a:buChar char="o"/>
            </a:pPr>
            <a:r>
              <a:rPr lang="sl-SI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Uskladitev ocenjevanja bolniških odsotnosti, invalidnosti in zdravstvenih omejitev pri zaposlovanju</a:t>
            </a: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z uvedbo enotnega ocenjevanja dolgotrajnega slabšega zdravstvenega stanja in invalidnosti, ki vključuje ocenjevanje iskalcev zaposlitve z zdravstvenimi omejitvami pri zaposlovanju ter uporabo iste funkcionalne opredelitve invalidnosti za tri vrste ocen, ki jih trenutno vzporedno izvajajo ZPIZ, ZRSZ in ZZZS z dodatno oceno potrebe po učinkoviti poklicni/zaposlitveni rehabilitaciji.</a:t>
            </a: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Courier New" panose="02070309020205020404" pitchFamily="49" charset="0"/>
              <a:buChar char="o"/>
            </a:pP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Courier New" panose="02070309020205020404" pitchFamily="49" charset="0"/>
              <a:buChar char="o"/>
            </a:pPr>
            <a:r>
              <a:rPr lang="sl-SI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Poenotenje ocenjevanja bolezni, invalidnosti in zdravstvenih ovir pri zaposlovanju</a:t>
            </a: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ki naj vključuje poenotenje definicije invalidnosti, revizijo postopka ocenjevanja z omejevanjem vloge izbranih zdravnikov, primerljivo vključevanje delodajalcev v ocenjevanje bolezni, vključevanje zdravnikov medicine dela, prometa in športa v ocenjevanje bolezni, invalidnosti in zdravstvenih ovir pri zaposlitvi, spodbujanje digitalizacije procesov ocenjevanja in izmenjave informacij med ključnimi deležniki.</a:t>
            </a:r>
          </a:p>
          <a:p>
            <a:pPr marL="0" lvl="0" indent="0" algn="just" fontAlgn="base">
              <a:buFont typeface="Courier New" panose="02070309020205020404" pitchFamily="49" charset="0"/>
              <a:buNone/>
            </a:pPr>
            <a:endParaRPr lang="sl-SI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Courier New" panose="02070309020205020404" pitchFamily="49" charset="0"/>
              <a:buChar char="o"/>
            </a:pPr>
            <a:r>
              <a:rPr lang="pl-PL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Reforma programa zavarovanja za primer bolezni: </a:t>
            </a:r>
            <a:r>
              <a:rPr lang="pl-PL" sz="1800" i="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reforma zdravstvenega zavarovanja za omejitev dolgotrajne bolniške odsotnosti je temelj predlaganega svežnja reform. </a:t>
            </a:r>
            <a:endParaRPr lang="sl-SI" sz="1800" i="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/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r>
              <a:rPr lang="sl-SI" sz="1800" u="sng" dirty="0">
                <a:solidFill>
                  <a:srgbClr val="FF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Spodbujanje zgodnjega izvajanja poklicne rehabilitacije in poklicnega usposabljanja naj vključuje:</a:t>
            </a:r>
          </a:p>
          <a:p>
            <a:pPr fontAlgn="base">
              <a:lnSpc>
                <a:spcPct val="107000"/>
              </a:lnSpc>
              <a:spcAft>
                <a:spcPts val="800"/>
              </a:spcAft>
            </a:pP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Courier New" panose="02070309020205020404" pitchFamily="49" charset="0"/>
              <a:buChar char="o"/>
            </a:pPr>
            <a:r>
              <a:rPr lang="sl-SI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Krepitev vključenosti in spodbud delodajalcev: </a:t>
            </a:r>
            <a:r>
              <a:rPr lang="sl-SI" sz="1800" i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Določitev fiksnega časovnega razporeda rednih srečanj med delodajalci in delojemalci</a:t>
            </a:r>
          </a:p>
          <a:p>
            <a:pPr marL="0" lvl="0" indent="0" algn="just" fontAlgn="base">
              <a:buFont typeface="Courier New" panose="02070309020205020404" pitchFamily="49" charset="0"/>
              <a:buNone/>
            </a:pPr>
            <a:endParaRPr lang="sl-SI" sz="1800" i="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Courier New" panose="02070309020205020404" pitchFamily="49" charset="0"/>
              <a:buChar char="o"/>
            </a:pPr>
            <a:r>
              <a:rPr lang="sl-SI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Sprememba vloge in nalog splošnih zdravnikov ter zdravnikov medicine dela:</a:t>
            </a:r>
            <a:r>
              <a:rPr lang="sl-SI" sz="1800" i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usposabljanje specialistov medicine dela za ocenjevanje bolniških odsotnosti z nujnim povečanjem njihovega števila ter ozaveščanjem splošnih zdravnikov o problemu dolgotrajne bolniške odsotnosti. </a:t>
            </a:r>
          </a:p>
          <a:p>
            <a:pPr marL="0" lvl="0" indent="0" algn="just" fontAlgn="base">
              <a:buFont typeface="Courier New" panose="02070309020205020404" pitchFamily="49" charset="0"/>
              <a:buNone/>
            </a:pPr>
            <a:endParaRPr lang="sl-SI" sz="1800" i="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 fontAlgn="base">
              <a:buFont typeface="Courier New" panose="02070309020205020404" pitchFamily="49" charset="0"/>
              <a:buNone/>
            </a:pPr>
            <a:r>
              <a:rPr lang="sl-SI" sz="1800" i="0" u="sng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Evalvacija učinka novega pristopa naj vključuje:</a:t>
            </a:r>
          </a:p>
          <a:p>
            <a:pPr marL="285750" lvl="0" indent="-285750" algn="just" fontAlgn="base">
              <a:buFont typeface="Courier New" panose="02070309020205020404" pitchFamily="49" charset="0"/>
              <a:buChar char="o"/>
            </a:pPr>
            <a:endParaRPr lang="sl-SI" sz="1800" i="1" u="sng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Courier New" panose="02070309020205020404" pitchFamily="49" charset="0"/>
              <a:buChar char="o"/>
            </a:pPr>
            <a:r>
              <a:rPr lang="sl-SI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Zbiranje in izmenjava podatkov: </a:t>
            </a:r>
            <a:r>
              <a:rPr lang="sl-SI" sz="1800" i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Večina zahtevanih podatkov se že zbira v upravnem registru, razen informacij o postopku prijave za bolniška nadomestila. Glavni izziv je, da so podatki zabeleženi v različnih registrih in v lasti različnih zavodov.</a:t>
            </a:r>
          </a:p>
          <a:p>
            <a:pPr marL="0" lvl="0" indent="0" algn="just" fontAlgn="base">
              <a:buFont typeface="Courier New" panose="02070309020205020404" pitchFamily="49" charset="0"/>
              <a:buNone/>
            </a:pPr>
            <a:endParaRPr lang="sl-SI" sz="1800" i="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Courier New" panose="02070309020205020404" pitchFamily="49" charset="0"/>
              <a:buChar char="o"/>
            </a:pPr>
            <a:r>
              <a:rPr lang="sl-SI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Načrtovanje ocenjevanja: </a:t>
            </a:r>
            <a:r>
              <a:rPr lang="sl-SI" sz="1800" i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Pri ocenjevanju novega sistema morajo sodelovati oblikovalci politike, ocenjevalci, vodje programov in osebje. </a:t>
            </a:r>
          </a:p>
          <a:p>
            <a:pPr marL="0" lvl="0" indent="0" algn="just" fontAlgn="base">
              <a:buFont typeface="Courier New" panose="02070309020205020404" pitchFamily="49" charset="0"/>
              <a:buNone/>
            </a:pPr>
            <a:endParaRPr lang="sl-SI" sz="1800" i="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Courier New" panose="02070309020205020404" pitchFamily="49" charset="0"/>
              <a:buChar char="o"/>
            </a:pPr>
            <a:r>
              <a:rPr lang="sl-SI" sz="1800" i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Razširjanje rezultatov in ustvarjanje političnega soglasja: </a:t>
            </a:r>
            <a:r>
              <a:rPr lang="sl-SI" sz="1800" i="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razširjanje rezultatov v obliki, do katere lahko odločevalci zlahka dostopajo in jo uporabljajo. Po začetnem razširjanju ključnim deležnikom morajo biti rezultati ocenjevanja na voljo civilni družbi. </a:t>
            </a:r>
          </a:p>
          <a:p>
            <a:pPr marL="342900" lvl="0" indent="-342900" algn="just" fontAlgn="base">
              <a:buFont typeface="Courier New" panose="02070309020205020404" pitchFamily="49" charset="0"/>
              <a:buChar char="o"/>
            </a:pPr>
            <a:endParaRPr lang="sl-SI" sz="1800" i="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 fontAlgn="base">
              <a:buFontTx/>
              <a:buNone/>
            </a:pPr>
            <a:endParaRPr lang="sl-SI" sz="1800" i="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Courier New" panose="02070309020205020404" pitchFamily="49" charset="0"/>
              <a:buChar char="o"/>
            </a:pPr>
            <a:endParaRPr lang="sl-SI" sz="1800" i="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just" fontAlgn="base">
              <a:buFont typeface="Courier New" panose="02070309020205020404" pitchFamily="49" charset="0"/>
              <a:buNone/>
            </a:pPr>
            <a:endParaRPr lang="sl-SI" sz="1800" i="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sl-SI" dirty="0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FD4E5A7-A902-4BE8-823C-1FA81FC6BAB2}" type="slidenum">
              <a:rPr lang="sl-SI" smtClean="0"/>
              <a:t>12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05320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5601-F191-4524-BC0E-9669D269B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B46387-F336-489F-BE5C-AA33AB70F4CA}" type="datetimeFigureOut">
              <a:rPr lang="sl-SI"/>
              <a:pPr>
                <a:defRPr/>
              </a:pPr>
              <a:t>22. 11. 2022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B6FBAA-0050-4C86-9754-A33C02AE4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EEBEE-BC6F-4B16-84E6-3C2467204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9201F4-0F37-4C18-A638-34DC0A07EE0F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040939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852564D-8803-4B30-BFD4-4422659140D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8063" y="6356350"/>
            <a:ext cx="1939925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C637D-C4F5-4273-916F-F6702B58D558}" type="datetimeFigureOut">
              <a:rPr lang="sl-SI"/>
              <a:pPr>
                <a:defRPr/>
              </a:pPr>
              <a:t>22. 11. 2022</a:t>
            </a:fld>
            <a:endParaRPr lang="sl-S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0BE770-27F3-4BAE-8EF2-C12AE9437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0B8FAE7-A3C2-43D4-83B9-E4D12DBE1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C5D178F-161B-4E99-A5B4-8B172B03990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718297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07999" y="1440000"/>
            <a:ext cx="7139407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07999" y="2880000"/>
            <a:ext cx="7139407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  <a:endParaRPr lang="sl-S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366FC4-B024-4422-AB1C-60DBFDE65A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5D6CA-F71F-48E3-9ABB-B4A663D78C21}" type="datetimeFigureOut">
              <a:rPr lang="sl-SI"/>
              <a:pPr>
                <a:defRPr/>
              </a:pPr>
              <a:t>22. 11. 2022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760351-F43B-48B5-98B1-BE7B969D14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F9CBA6-19AA-4B7D-925D-731ACACB1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1A6749-4FCB-49D4-B29C-99F40AA299CB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298931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13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971425" y="3240088"/>
            <a:ext cx="7201025" cy="2627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C4FBB5-9DBA-4A53-B2B2-7D54453387D6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4405EF-60ED-49FA-9994-1473EAEFD8E3}" type="datetimeFigureOut">
              <a:rPr lang="sl-SI"/>
              <a:pPr>
                <a:defRPr/>
              </a:pPr>
              <a:t>22. 11. 2022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0BB0FE-5F49-47F6-B22C-FAE5FD8486FC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19DC63-3E78-464A-926B-85DB627E6A6E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542B0590-B146-460A-AE09-DB7310833477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823371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l-SI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2000" y="3240000"/>
            <a:ext cx="7200000" cy="262800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084793-EB1F-42AA-9503-2620B0B896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5F392-FACA-4619-AD82-3B5322A89071}" type="datetimeFigureOut">
              <a:rPr lang="sl-SI"/>
              <a:pPr>
                <a:defRPr/>
              </a:pPr>
              <a:t>22. 11. 2022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10EE82-6308-40FC-9CE9-8626128152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F216E-E390-4F80-8F8B-8F279C23D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FA903F-5377-40B0-9EF7-AD4A0406398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78098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14" name="Text Placeholder 12"/>
          <p:cNvSpPr>
            <a:spLocks noGrp="1"/>
          </p:cNvSpPr>
          <p:nvPr>
            <p:ph type="body" sz="quarter" idx="13"/>
          </p:nvPr>
        </p:nvSpPr>
        <p:spPr>
          <a:xfrm>
            <a:off x="971550" y="3240088"/>
            <a:ext cx="3313113" cy="2627312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  <p:sp>
        <p:nvSpPr>
          <p:cNvPr id="18" name="Text Placeholder 15"/>
          <p:cNvSpPr>
            <a:spLocks noGrp="1"/>
          </p:cNvSpPr>
          <p:nvPr>
            <p:ph type="body" sz="quarter" idx="14"/>
          </p:nvPr>
        </p:nvSpPr>
        <p:spPr>
          <a:xfrm>
            <a:off x="4848225" y="3240088"/>
            <a:ext cx="3312000" cy="2627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5519D2-E010-477D-8C12-040458BF3D63}"/>
              </a:ext>
            </a:extLst>
          </p:cNvPr>
          <p:cNvSpPr>
            <a:spLocks noGrp="1"/>
          </p:cNvSpPr>
          <p:nvPr>
            <p:ph type="dt" sz="half" idx="15"/>
          </p:nvPr>
        </p:nvSpPr>
        <p:spPr>
          <a:xfrm>
            <a:off x="1008063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DDB436-F667-4C37-8ED3-6EF655B39187}" type="datetimeFigureOut">
              <a:rPr lang="sl-SI"/>
              <a:pPr>
                <a:defRPr/>
              </a:pPr>
              <a:t>22. 11. 2022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B6DF9-60E2-468E-B81F-4DA0EB6A1918}"/>
              </a:ext>
            </a:extLst>
          </p:cNvPr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C3BA0B7-CC01-4F72-9BCE-26C62EE78459}"/>
              </a:ext>
            </a:extLst>
          </p:cNvPr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ACEA1A5B-B3C3-49A2-AB5C-C1F453914638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9181170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72000" y="3240000"/>
            <a:ext cx="3312000" cy="262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8599" y="3240000"/>
            <a:ext cx="3312000" cy="262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B77F8BE-78D8-403D-AB8E-20F0622CE16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008063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2C6E2E0-D3A4-4957-8B55-1DC67573A784}" type="datetimeFigureOut">
              <a:rPr lang="sl-SI"/>
              <a:pPr>
                <a:defRPr/>
              </a:pPr>
              <a:t>22. 11. 2022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B79D356-CA51-42C0-AB01-6922540D8B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87559C-D44C-4C54-A817-679CABFD9B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FC00B4-6342-448E-91A9-038E8A366E1A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2785270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sl-SI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48599" y="3240000"/>
            <a:ext cx="3312000" cy="2628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sl-SI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971550" y="3240088"/>
            <a:ext cx="3313113" cy="2627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l-SI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B3FAA95-B618-4323-8BC9-86D646733D4A}"/>
              </a:ext>
            </a:extLst>
          </p:cNvPr>
          <p:cNvSpPr>
            <a:spLocks noGrp="1"/>
          </p:cNvSpPr>
          <p:nvPr>
            <p:ph type="dt" sz="half" idx="14"/>
          </p:nvPr>
        </p:nvSpPr>
        <p:spPr>
          <a:xfrm>
            <a:off x="1008063" y="6356350"/>
            <a:ext cx="2133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6FFCA9-19F2-427B-8204-B82F1C6C3578}" type="datetimeFigureOut">
              <a:rPr lang="sl-SI"/>
              <a:pPr>
                <a:defRPr/>
              </a:pPr>
              <a:t>22. 11. 2022</a:t>
            </a:fld>
            <a:endParaRPr lang="sl-SI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2B540E2-F541-4F6E-8FBB-48F87A513873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747767-C12F-4287-8AA2-83E176DA9D06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2A0E6C8C-0077-494F-A745-5037FA1182D1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565376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9C136FCD-9770-4FE8-8F65-82DF28726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633682-53BC-4E30-BE82-303FF9A61DC4}" type="datetimeFigureOut">
              <a:rPr lang="sl-SI"/>
              <a:pPr>
                <a:defRPr/>
              </a:pPr>
              <a:t>22. 11. 2022</a:t>
            </a:fld>
            <a:endParaRPr lang="sl-SI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925FEFC7-2CDD-4916-9E7D-AD92CBB1D2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920166-0A5F-4336-94D9-6B4949F937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72508D-DEF5-4A84-95A2-F282550A1D7E}" type="slidenum">
              <a:rPr lang="sl-SI" altLang="sl-SI"/>
              <a:pPr/>
              <a:t>‹#›</a:t>
            </a:fld>
            <a:endParaRPr lang="sl-SI" altLang="sl-SI"/>
          </a:p>
        </p:txBody>
      </p:sp>
    </p:spTree>
    <p:extLst>
      <p:ext uri="{BB962C8B-B14F-4D97-AF65-F5344CB8AC3E}">
        <p14:creationId xmlns:p14="http://schemas.microsoft.com/office/powerpoint/2010/main" val="13349276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2.wmf"/><Relationship Id="rId4" Type="http://schemas.openxmlformats.org/officeDocument/2006/relationships/slideLayout" Target="../slideLayouts/slideLayout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Z:\JAVNA UPRAVA 2010\Si CGP\CGP_prirocnik_WEB\OUT\05 Medijsko promocijski elementi\11 PPT predstavitev\untitled folder\ozadje-01.png">
            <a:extLst>
              <a:ext uri="{FF2B5EF4-FFF2-40B4-BE49-F238E27FC236}">
                <a16:creationId xmlns:a16="http://schemas.microsoft.com/office/drawing/2014/main" id="{B23197D7-DB1C-411D-86C1-AC41B4C74C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>
            <a:extLst>
              <a:ext uri="{FF2B5EF4-FFF2-40B4-BE49-F238E27FC236}">
                <a16:creationId xmlns:a16="http://schemas.microsoft.com/office/drawing/2014/main" id="{2430DF86-902C-46F7-921B-D6A780FED2E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68313" y="19891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altLang="sl-SI"/>
              <a:t>Kliknite, če želite urediti slog naslova matrice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48BEB-F6BF-4286-875B-F8F0CE3BC8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2D90767-2644-40C5-8B0E-5548DFF05249}" type="datetimeFigureOut">
              <a:rPr lang="sl-SI"/>
              <a:pPr>
                <a:defRPr/>
              </a:pPr>
              <a:t>22. 11. 2022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9C20CF-34F3-4E63-8FAA-5D5636857CE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FE235D-96A1-483E-B658-28B6396860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04F7B0F1-A6CB-41C9-AA21-DA2F5AE1D4EA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BFB119C-9CDA-490C-9CC1-419490A14244}"/>
              </a:ext>
            </a:extLst>
          </p:cNvPr>
          <p:cNvSpPr txBox="1"/>
          <p:nvPr/>
        </p:nvSpPr>
        <p:spPr>
          <a:xfrm>
            <a:off x="962025" y="708025"/>
            <a:ext cx="1665288" cy="30797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838"/>
              </a:lnSpc>
            </a:pPr>
            <a:r>
              <a:rPr lang="en-US" altLang="sl-SI" sz="700">
                <a:latin typeface="Republika" pitchFamily="2" charset="0"/>
                <a:cs typeface="Republika" pitchFamily="2" charset="0"/>
              </a:rPr>
              <a:t>REPUBLIKA SLOVENIJA</a:t>
            </a:r>
          </a:p>
          <a:p>
            <a:pPr eaLnBrk="1" hangingPunct="1">
              <a:lnSpc>
                <a:spcPts val="838"/>
              </a:lnSpc>
            </a:pPr>
            <a:r>
              <a:rPr lang="en-US" altLang="sl-SI" sz="700" b="1">
                <a:latin typeface="Republika" pitchFamily="2" charset="0"/>
                <a:cs typeface="Republika" pitchFamily="2" charset="0"/>
              </a:rPr>
              <a:t>MINISTRSTVO ZA </a:t>
            </a:r>
            <a:r>
              <a:rPr lang="sl-SI" altLang="sl-SI" sz="700" b="1">
                <a:latin typeface="Republika" pitchFamily="2" charset="0"/>
                <a:cs typeface="Republika" pitchFamily="2" charset="0"/>
              </a:rPr>
              <a:t>DELO, DRUŽINO, SOCIALNE ZADEVE IN ENAKE MOŽNOSTI</a:t>
            </a:r>
            <a:endParaRPr lang="en-US" altLang="sl-SI" sz="700" b="1">
              <a:latin typeface="Republika" pitchFamily="2" charset="0"/>
              <a:cs typeface="Republika" pitchFamily="2" charset="0"/>
            </a:endParaRPr>
          </a:p>
        </p:txBody>
      </p:sp>
      <p:pic>
        <p:nvPicPr>
          <p:cNvPr id="1032" name="Picture 8" descr="grb moder za 10 pt.wmf">
            <a:extLst>
              <a:ext uri="{FF2B5EF4-FFF2-40B4-BE49-F238E27FC236}">
                <a16:creationId xmlns:a16="http://schemas.microsoft.com/office/drawing/2014/main" id="{EAC09394-C3DE-4012-8C77-062FB3E458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>
            <a:extLst>
              <a:ext uri="{FF2B5EF4-FFF2-40B4-BE49-F238E27FC236}">
                <a16:creationId xmlns:a16="http://schemas.microsoft.com/office/drawing/2014/main" id="{9C164419-4271-49C0-939D-73E3E8E0EA8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971550" y="1547813"/>
            <a:ext cx="7200900" cy="107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altLang="sl-SI"/>
              <a:t>Click to edit Master title style</a:t>
            </a:r>
            <a:endParaRPr lang="sl-SI" altLang="sl-SI"/>
          </a:p>
        </p:txBody>
      </p:sp>
      <p:sp>
        <p:nvSpPr>
          <p:cNvPr id="2051" name="Text Placeholder 2">
            <a:extLst>
              <a:ext uri="{FF2B5EF4-FFF2-40B4-BE49-F238E27FC236}">
                <a16:creationId xmlns:a16="http://schemas.microsoft.com/office/drawing/2014/main" id="{4A117433-5471-47E7-9681-1D207917CA8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971550" y="3240088"/>
            <a:ext cx="7200900" cy="2627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sl-SI"/>
              <a:t>Click to edit Master text styles</a:t>
            </a:r>
          </a:p>
          <a:p>
            <a:pPr lvl="1"/>
            <a:r>
              <a:rPr lang="en-US" altLang="sl-SI"/>
              <a:t>Second level</a:t>
            </a:r>
          </a:p>
          <a:p>
            <a:pPr lvl="2"/>
            <a:r>
              <a:rPr lang="en-US" altLang="sl-SI"/>
              <a:t>Third level</a:t>
            </a:r>
          </a:p>
          <a:p>
            <a:pPr lvl="3"/>
            <a:r>
              <a:rPr lang="en-US" altLang="sl-SI"/>
              <a:t>Fourth level</a:t>
            </a:r>
          </a:p>
          <a:p>
            <a:pPr lvl="4"/>
            <a:r>
              <a:rPr lang="en-US" altLang="sl-SI"/>
              <a:t>Fifth level</a:t>
            </a:r>
            <a:endParaRPr lang="sl-SI" altLang="sl-SI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490A3A-9CFC-4997-9629-3410D0B5CF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71550" y="6356350"/>
            <a:ext cx="15827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BABABA"/>
                </a:solidFill>
                <a:latin typeface="+mn-lt"/>
              </a:defRPr>
            </a:lvl1pPr>
          </a:lstStyle>
          <a:p>
            <a:pPr>
              <a:defRPr/>
            </a:pPr>
            <a:fld id="{5365B2DA-EAAD-4E3A-A023-B291D73FE425}" type="datetimeFigureOut">
              <a:rPr lang="sl-SI"/>
              <a:pPr>
                <a:defRPr/>
              </a:pPr>
              <a:t>22. 11. 2022</a:t>
            </a:fld>
            <a:endParaRPr lang="sl-SI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0CBCD-4A40-4C46-B9DA-75682C2FE1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BABABA"/>
                </a:solidFill>
                <a:latin typeface="+mn-lt"/>
              </a:defRPr>
            </a:lvl1pPr>
          </a:lstStyle>
          <a:p>
            <a:pPr>
              <a:defRPr/>
            </a:pPr>
            <a:endParaRPr lang="sl-SI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CDA90E4-D7E6-4F1D-BA70-2C3D1D33B9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1608138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BABABA"/>
                </a:solidFill>
              </a:defRPr>
            </a:lvl1pPr>
          </a:lstStyle>
          <a:p>
            <a:fld id="{93DE1638-FB0A-4CC2-8BFF-67DB41D2DC27}" type="slidenum">
              <a:rPr lang="sl-SI" altLang="sl-SI"/>
              <a:pPr/>
              <a:t>‹#›</a:t>
            </a:fld>
            <a:endParaRPr lang="sl-SI" altLang="sl-SI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C5F4E6A-0C5D-47F8-9489-88D7B3B474E8}"/>
              </a:ext>
            </a:extLst>
          </p:cNvPr>
          <p:cNvSpPr txBox="1"/>
          <p:nvPr/>
        </p:nvSpPr>
        <p:spPr>
          <a:xfrm>
            <a:off x="962025" y="708025"/>
            <a:ext cx="1665288" cy="307975"/>
          </a:xfrm>
          <a:prstGeom prst="rect">
            <a:avLst/>
          </a:prstGeom>
          <a:noFill/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838"/>
              </a:lnSpc>
            </a:pPr>
            <a:r>
              <a:rPr lang="en-US" altLang="sl-SI" sz="700">
                <a:solidFill>
                  <a:schemeClr val="tx2"/>
                </a:solidFill>
                <a:latin typeface="Republika" pitchFamily="2" charset="0"/>
                <a:cs typeface="Republika" pitchFamily="2" charset="0"/>
              </a:rPr>
              <a:t>REPUBLIKA SLOVENIJA</a:t>
            </a:r>
          </a:p>
          <a:p>
            <a:pPr eaLnBrk="1" hangingPunct="1">
              <a:lnSpc>
                <a:spcPts val="838"/>
              </a:lnSpc>
            </a:pPr>
            <a:r>
              <a:rPr lang="en-US" altLang="sl-SI" sz="700" b="1">
                <a:solidFill>
                  <a:schemeClr val="tx2"/>
                </a:solidFill>
                <a:latin typeface="Republika" pitchFamily="2" charset="0"/>
                <a:cs typeface="Republika" pitchFamily="2" charset="0"/>
              </a:rPr>
              <a:t>MINISTRSTVO ZA </a:t>
            </a:r>
            <a:r>
              <a:rPr lang="sl-SI" altLang="sl-SI" sz="700" b="1">
                <a:solidFill>
                  <a:schemeClr val="tx2"/>
                </a:solidFill>
                <a:latin typeface="Republika" pitchFamily="2" charset="0"/>
                <a:cs typeface="Republika" pitchFamily="2" charset="0"/>
              </a:rPr>
              <a:t>DELO, DRUŽINO,  SOCIALNE ZADEVE IN ENAKE MOŽNOSTI</a:t>
            </a:r>
            <a:endParaRPr lang="en-US" altLang="sl-SI" sz="700" b="1">
              <a:solidFill>
                <a:schemeClr val="tx2"/>
              </a:solidFill>
              <a:latin typeface="Republika" pitchFamily="2" charset="0"/>
              <a:cs typeface="Republika" pitchFamily="2" charset="0"/>
            </a:endParaRPr>
          </a:p>
        </p:txBody>
      </p:sp>
      <p:pic>
        <p:nvPicPr>
          <p:cNvPr id="2056" name="Picture 9" descr="grb moder za 10 pt.wmf">
            <a:extLst>
              <a:ext uri="{FF2B5EF4-FFF2-40B4-BE49-F238E27FC236}">
                <a16:creationId xmlns:a16="http://schemas.microsoft.com/office/drawing/2014/main" id="{917A86DE-63B7-435B-A2D7-21D17874CBFC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763" y="712788"/>
            <a:ext cx="166687" cy="20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94" r:id="rId1"/>
    <p:sldLayoutId id="2147483690" r:id="rId2"/>
    <p:sldLayoutId id="2147483691" r:id="rId3"/>
    <p:sldLayoutId id="2147483692" r:id="rId4"/>
    <p:sldLayoutId id="2147483695" r:id="rId5"/>
    <p:sldLayoutId id="2147483696" r:id="rId6"/>
    <p:sldLayoutId id="2147483697" r:id="rId7"/>
    <p:sldLayoutId id="2147483693" r:id="rId8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Arial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>
            <a:extLst>
              <a:ext uri="{FF2B5EF4-FFF2-40B4-BE49-F238E27FC236}">
                <a16:creationId xmlns:a16="http://schemas.microsoft.com/office/drawing/2014/main" id="{F8E153F4-95C1-4D4A-B9B3-7FB4E0BEFCA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20688" y="1736812"/>
            <a:ext cx="7702624" cy="3420380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br>
              <a:rPr lang="sl-SI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sl-SI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sl-SI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sl-SI" sz="18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sl-SI" sz="2000" b="1" i="0" u="none" strike="noStrike" baseline="0" dirty="0">
                <a:solidFill>
                  <a:schemeClr val="accent1"/>
                </a:solidFill>
                <a:highlight>
                  <a:srgbClr val="C0C0C0"/>
                </a:highlight>
                <a:latin typeface="Arial" panose="020B0604020202020204" pitchFamily="34" charset="0"/>
              </a:rPr>
              <a:t>Zaključki projekta Zgodnja poklicna in zaposlitvena rehabilitacija v procesu vračanja na delo</a:t>
            </a:r>
            <a:br>
              <a:rPr lang="sl-SI" sz="1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sl-SI" sz="1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sl-SI" sz="1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sl-SI" sz="1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kumimoji="0" lang="pl-PL" sz="2800" b="1" i="0" u="none" strike="noStrike" kern="1200" cap="none" spc="0" normalizeH="0" baseline="0" noProof="0" dirty="0">
                <a:ln>
                  <a:noFill/>
                </a:ln>
                <a:solidFill>
                  <a:srgbClr val="4F81BD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+mj-cs"/>
              </a:rPr>
              <a:t>Projekt ZPZR z vidika MDDSZ</a:t>
            </a:r>
            <a:br>
              <a:rPr lang="sl-SI" sz="1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sl-SI" sz="1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sl-SI" sz="1400" b="0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pl-PL" sz="3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pl-PL" sz="3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br>
              <a:rPr lang="pl-PL" sz="36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pl-PL" sz="1200" b="1" i="0" u="none" strike="noStrike" baseline="0" dirty="0">
                <a:solidFill>
                  <a:srgbClr val="000000"/>
                </a:solidFill>
                <a:latin typeface="Arial" panose="020B0604020202020204" pitchFamily="34" charset="0"/>
              </a:rPr>
              <a:t>24. 11. 2022 </a:t>
            </a:r>
            <a:endParaRPr lang="sl-SI" altLang="sl-SI" sz="1200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CC2245-553E-4D22-86A3-C360C5A380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99792" y="6201308"/>
            <a:ext cx="3888431" cy="504056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sl-SI" sz="1800" dirty="0"/>
              <a:t>mag. Katja Rihar Bajuk, MDDSZ</a:t>
            </a:r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246F86D2-9491-41CF-B3BA-9F043992861E}"/>
              </a:ext>
            </a:extLst>
          </p:cNvPr>
          <p:cNvSpPr txBox="1">
            <a:spLocks/>
          </p:cNvSpPr>
          <p:nvPr/>
        </p:nvSpPr>
        <p:spPr>
          <a:xfrm>
            <a:off x="6732239" y="6237312"/>
            <a:ext cx="2304257" cy="432048"/>
          </a:xfrm>
          <a:prstGeom prst="rect">
            <a:avLst/>
          </a:prstGeom>
        </p:spPr>
        <p:txBody>
          <a:bodyPr/>
          <a:lstStyle>
            <a:lvl1pPr marL="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1" fontAlgn="base" hangingPunct="1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 fontAlgn="auto">
              <a:spcAft>
                <a:spcPts val="0"/>
              </a:spcAft>
              <a:defRPr/>
            </a:pPr>
            <a:endParaRPr lang="sl-SI" sz="20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B418ADE-60C3-4422-B4CD-64B3721EE4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87624" y="1268760"/>
            <a:ext cx="6408712" cy="648072"/>
          </a:xfr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/>
          <a:lstStyle/>
          <a:p>
            <a:br>
              <a:rPr lang="sl-SI" sz="3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3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2400" dirty="0">
                <a:solidFill>
                  <a:schemeClr val="accent1"/>
                </a:solidFill>
                <a:cs typeface="Arial" panose="020B0604020202020204" pitchFamily="34" charset="0"/>
              </a:rPr>
              <a:t>IZHODIŠČA NA PODLAGI DOSEDANJIH AKTIVNOSTI</a:t>
            </a:r>
            <a:br>
              <a:rPr lang="sl-SI" sz="2400" dirty="0">
                <a:solidFill>
                  <a:schemeClr val="accent1"/>
                </a:solidFill>
                <a:cs typeface="Arial" panose="020B0604020202020204" pitchFamily="34" charset="0"/>
              </a:rPr>
            </a:br>
            <a:br>
              <a:rPr lang="sl-SI" sz="2400" dirty="0">
                <a:solidFill>
                  <a:schemeClr val="accent1"/>
                </a:solidFill>
                <a:cs typeface="Arial" panose="020B0604020202020204" pitchFamily="34" charset="0"/>
              </a:rPr>
            </a:br>
            <a:endParaRPr lang="sl-SI" sz="2400" dirty="0">
              <a:solidFill>
                <a:schemeClr val="accent1"/>
              </a:solidFill>
              <a:cs typeface="Arial" panose="020B0604020202020204" pitchFamily="34" charset="0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F958F00-0B69-4A54-A0C6-BE0E34F36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540" y="1988840"/>
            <a:ext cx="8280920" cy="4608512"/>
          </a:xfrm>
        </p:spPr>
        <p:txBody>
          <a:bodyPr/>
          <a:lstStyle/>
          <a:p>
            <a:pPr algn="l"/>
            <a:endParaRPr lang="sl-SI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sl-SI" sz="1800" dirty="0">
                <a:solidFill>
                  <a:schemeClr val="accent1"/>
                </a:solidFill>
                <a:effectLst/>
                <a:ea typeface="Calibri" panose="020F0502020204030204" pitchFamily="34" charset="0"/>
              </a:rPr>
              <a:t> Proces celovite prenove pokojninskega in invalidskega zavarovanja</a:t>
            </a:r>
            <a:r>
              <a:rPr lang="sl-SI" sz="1800" dirty="0">
                <a:solidFill>
                  <a:schemeClr val="tx1"/>
                </a:solidFill>
              </a:rPr>
              <a:t>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sl-SI" sz="1800" dirty="0">
              <a:solidFill>
                <a:schemeClr val="tx1"/>
              </a:solidFill>
              <a:highlight>
                <a:srgbClr val="C0C0C0"/>
              </a:highlight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sl-SI" sz="1800" dirty="0">
                <a:solidFill>
                  <a:schemeClr val="tx1"/>
                </a:solidFill>
              </a:rPr>
              <a:t>Osnovno vsebinsko in analitično podlago za pripravo sprememb predstavljajo različni projekti in dokumenti, oblikovani tako v okviru EU kot na nacionalni ravni:</a:t>
            </a:r>
          </a:p>
          <a:p>
            <a:pPr marL="800100" lvl="1" indent="-342900" algn="just">
              <a:buFont typeface="Arial" panose="020B0604020202020204" pitchFamily="34" charset="0"/>
              <a:buChar char="-"/>
            </a:pPr>
            <a:r>
              <a:rPr lang="sl-SI" sz="1800" dirty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Bela knjiga o pokojninah iz leta 2016 </a:t>
            </a:r>
          </a:p>
          <a:p>
            <a:pPr marL="800100" lvl="1" indent="-342900" algn="just">
              <a:buFont typeface="Arial" panose="020B0604020202020204" pitchFamily="34" charset="0"/>
              <a:buChar char="-"/>
            </a:pPr>
            <a:r>
              <a:rPr lang="sl-SI" sz="1800" dirty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Usklajena izhodišča za prenovo sistema pokojninskega in invalidskega zavarovanja v RS iz leta 2017</a:t>
            </a:r>
          </a:p>
          <a:p>
            <a:pPr marL="800100" lvl="1" indent="-342900" algn="just">
              <a:buFont typeface="Arial" panose="020B0604020202020204" pitchFamily="34" charset="0"/>
              <a:buChar char="-"/>
            </a:pPr>
            <a:r>
              <a:rPr lang="sl-SI" sz="18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OECD pregled sistema pokojninskega in invalidskega zavarovanja (2022)</a:t>
            </a:r>
          </a:p>
          <a:p>
            <a:pPr marL="800100" lvl="1" indent="-342900" algn="just">
              <a:buFont typeface="Arial" panose="020B0604020202020204" pitchFamily="34" charset="0"/>
              <a:buChar char="-"/>
            </a:pPr>
            <a:r>
              <a:rPr lang="sl-SI" sz="18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Načrt za okrevanje in odpornost, 2021</a:t>
            </a:r>
          </a:p>
          <a:p>
            <a:pPr marL="342900" indent="-342900" algn="just">
              <a:buFont typeface="Arial" panose="020B0604020202020204" pitchFamily="34" charset="0"/>
              <a:buChar char="-"/>
            </a:pPr>
            <a:endParaRPr lang="sl-SI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-"/>
            </a:pP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-"/>
            </a:pP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Arial" panose="020B0604020202020204" pitchFamily="34" charset="0"/>
              <a:buChar char="-"/>
            </a:pPr>
            <a:endParaRPr lang="sl-SI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Arial" panose="020B0604020202020204" pitchFamily="34" charset="0"/>
              <a:buChar char="-"/>
            </a:pP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sl-SI" sz="18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4469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B418ADE-60C3-4422-B4CD-64B3721EE4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9592" y="1124744"/>
            <a:ext cx="7560840" cy="1008112"/>
          </a:xfr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br>
              <a:rPr lang="sl-SI" sz="3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2400" dirty="0">
                <a:solidFill>
                  <a:schemeClr val="accent1"/>
                </a:solidFill>
                <a:latin typeface="+mj-lt"/>
                <a:cs typeface="Times New Roman" panose="02020603050405020304" pitchFamily="18" charset="0"/>
              </a:rPr>
              <a:t>ANALIZA SISTEMA POKOJNINSKEGA IN INVALIDSKEGA ZAVAROVANJA V REPUBLIKI SLOVENIJI </a:t>
            </a:r>
            <a:br>
              <a:rPr lang="sl-SI" sz="2400" dirty="0">
                <a:solidFill>
                  <a:schemeClr val="accent1"/>
                </a:solidFill>
                <a:latin typeface="+mj-lt"/>
                <a:cs typeface="Times New Roman" panose="02020603050405020304" pitchFamily="18" charset="0"/>
              </a:rPr>
            </a:br>
            <a:br>
              <a:rPr lang="sl-SI" sz="2400" dirty="0"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l-SI" sz="2400" dirty="0">
              <a:solidFill>
                <a:schemeClr val="accent1"/>
              </a:solidFill>
              <a:latin typeface="+mj-lt"/>
              <a:cs typeface="Arial" panose="020B0604020202020204" pitchFamily="34" charset="0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F958F00-0B69-4A54-A0C6-BE0E34F36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540" y="2276872"/>
            <a:ext cx="8280920" cy="3600400"/>
          </a:xfrm>
        </p:spPr>
        <p:txBody>
          <a:bodyPr/>
          <a:lstStyle/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l-SI" sz="1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sl-SI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rojekt </a:t>
            </a:r>
            <a:r>
              <a:rPr lang="sl-SI" sz="1800" dirty="0"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OECD</a:t>
            </a:r>
            <a:r>
              <a:rPr lang="sl-SI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l-SI" sz="1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sl-SI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2020 – 2022)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l-SI" sz="1800" dirty="0"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Analiza različnih vprašanj pokojninske in invalidske politike </a:t>
            </a:r>
            <a:r>
              <a:rPr lang="sl-SI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</a:t>
            </a:r>
            <a:r>
              <a:rPr lang="sl-SI" sz="1800" dirty="0"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državah OECD</a:t>
            </a:r>
            <a:r>
              <a:rPr lang="sl-SI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predvsem pa v </a:t>
            </a:r>
            <a:r>
              <a:rPr lang="sl-SI" sz="1800" dirty="0">
                <a:solidFill>
                  <a:schemeClr val="accent1"/>
                </a:solidFill>
                <a:latin typeface="+mj-lt"/>
                <a:cs typeface="Times New Roman" panose="02020603050405020304" pitchFamily="18" charset="0"/>
              </a:rPr>
              <a:t>Sloveniji</a:t>
            </a:r>
            <a:r>
              <a:rPr lang="sl-SI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endParaRPr lang="sl-SI" sz="1800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1" algn="just">
              <a:lnSpc>
                <a:spcPct val="107000"/>
              </a:lnSpc>
              <a:spcAft>
                <a:spcPts val="800"/>
              </a:spcAft>
            </a:pPr>
            <a:r>
              <a:rPr lang="sl-SI" sz="1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Predlogi možnih pristopov za zagotavljanje: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l-SI" sz="1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ustrezne višine pravic iz pokojninskega in invalidskega zavarovanja ter</a:t>
            </a:r>
          </a:p>
          <a:p>
            <a:pPr marL="742950" lvl="1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l-SI" sz="18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dolgoročne </a:t>
            </a:r>
            <a:r>
              <a:rPr lang="sl-SI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vzdržnosti pokojninskega sistema</a:t>
            </a:r>
            <a:endParaRPr lang="sl-SI" sz="1800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sl-SI" sz="1800" dirty="0">
              <a:solidFill>
                <a:schemeClr val="tx1"/>
              </a:solidFill>
              <a:highlight>
                <a:srgbClr val="C0C0C0"/>
              </a:highlight>
            </a:endParaRPr>
          </a:p>
          <a:p>
            <a:pPr marL="342900" indent="-342900" algn="just">
              <a:buFont typeface="Arial" panose="020B0604020202020204" pitchFamily="34" charset="0"/>
              <a:buChar char="-"/>
            </a:pPr>
            <a:endParaRPr lang="sl-SI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-"/>
            </a:pP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-"/>
            </a:pP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Arial" panose="020B0604020202020204" pitchFamily="34" charset="0"/>
              <a:buChar char="-"/>
            </a:pPr>
            <a:endParaRPr lang="sl-SI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Arial" panose="020B0604020202020204" pitchFamily="34" charset="0"/>
              <a:buChar char="-"/>
            </a:pP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sl-SI" sz="18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56162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>
            <a:extLst>
              <a:ext uri="{FF2B5EF4-FFF2-40B4-BE49-F238E27FC236}">
                <a16:creationId xmlns:a16="http://schemas.microsoft.com/office/drawing/2014/main" id="{9234B7D6-7A74-44ED-BC5E-290AF79881B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01605997"/>
              </p:ext>
            </p:extLst>
          </p:nvPr>
        </p:nvGraphicFramePr>
        <p:xfrm>
          <a:off x="251520" y="1628800"/>
          <a:ext cx="8280920" cy="40324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PoljeZBesedilom 3">
            <a:extLst>
              <a:ext uri="{FF2B5EF4-FFF2-40B4-BE49-F238E27FC236}">
                <a16:creationId xmlns:a16="http://schemas.microsoft.com/office/drawing/2014/main" id="{BF87613B-2089-4FEF-9A2C-40A5FD7C7E92}"/>
              </a:ext>
            </a:extLst>
          </p:cNvPr>
          <p:cNvSpPr txBox="1"/>
          <p:nvPr/>
        </p:nvSpPr>
        <p:spPr>
          <a:xfrm>
            <a:off x="1115616" y="1124744"/>
            <a:ext cx="720080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lvl="0" algn="ctr"/>
            <a:r>
              <a:rPr lang="sl-SI" sz="2400" dirty="0">
                <a:solidFill>
                  <a:schemeClr val="accent1"/>
                </a:solidFill>
                <a:latin typeface="+mn-lt"/>
              </a:rPr>
              <a:t>PREDLOGI OECD NA PODROČJU INVALIDSKEGA IN ZDRAVSTVENEGA ZAVAROVANJA</a:t>
            </a:r>
          </a:p>
        </p:txBody>
      </p:sp>
    </p:spTree>
    <p:extLst>
      <p:ext uri="{BB962C8B-B14F-4D97-AF65-F5344CB8AC3E}">
        <p14:creationId xmlns:p14="http://schemas.microsoft.com/office/powerpoint/2010/main" val="230891681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B418ADE-60C3-4422-B4CD-64B3721EE4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99592" y="1124744"/>
            <a:ext cx="7560840" cy="936104"/>
          </a:xfr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br>
              <a:rPr lang="sl-SI" sz="3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2400" dirty="0"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ANALIZA SISTEMA </a:t>
            </a:r>
            <a:r>
              <a:rPr lang="sl-SI" sz="2400" dirty="0">
                <a:solidFill>
                  <a:schemeClr val="accent1"/>
                </a:solidFill>
                <a:latin typeface="+mj-lt"/>
                <a:cs typeface="Times New Roman" panose="02020603050405020304" pitchFamily="18" charset="0"/>
              </a:rPr>
              <a:t>POKOJNINSKEGA IN INVALIDSKEGA ZAVAROVANJA V REPUBLIKI SLOVENIJI </a:t>
            </a:r>
            <a:br>
              <a:rPr lang="sl-SI" sz="2000" dirty="0">
                <a:solidFill>
                  <a:schemeClr val="accent1"/>
                </a:solidFill>
                <a:latin typeface="+mj-lt"/>
                <a:cs typeface="Times New Roman" panose="02020603050405020304" pitchFamily="18" charset="0"/>
              </a:rPr>
            </a:br>
            <a:endParaRPr lang="sl-SI" sz="3600" i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F958F00-0B69-4A54-A0C6-BE0E34F36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540" y="2276872"/>
            <a:ext cx="8280920" cy="3600400"/>
          </a:xfrm>
        </p:spPr>
        <p:txBody>
          <a:bodyPr/>
          <a:lstStyle/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l-SI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Oblikovanje sprememb na področju invalidskega zavarovanja na podlagi priporočil OECD bi omogočil </a:t>
            </a:r>
            <a:r>
              <a:rPr lang="sl-SI" sz="1800" dirty="0"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enotnejši</a:t>
            </a:r>
            <a:r>
              <a:rPr lang="sl-SI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sl-SI" sz="1800" dirty="0"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hitrejši</a:t>
            </a:r>
            <a:r>
              <a:rPr lang="sl-SI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in </a:t>
            </a:r>
            <a:r>
              <a:rPr lang="sl-SI" sz="1800" dirty="0"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učinkovitejši</a:t>
            </a:r>
            <a:r>
              <a:rPr lang="sl-SI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sl-SI" sz="1800" dirty="0"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postopek</a:t>
            </a:r>
            <a:r>
              <a:rPr lang="sl-SI" sz="18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poklicne/zaposlitvene rehabilitacije.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sl-SI" sz="1800" dirty="0">
              <a:solidFill>
                <a:schemeClr val="tx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l-SI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Projekt je potekal vzporedno s projektom »Zgodnja poklicna in zaposlitvena rehabilitacija v procesu vračanja na delo“, ki na podlagi pilotnega preizkusa celostnega modela zgodnje poklicne in zaposlitvene rehabilitacije v procesu vračanja na delo </a:t>
            </a:r>
            <a:r>
              <a:rPr lang="sl-SI" sz="18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ponuja predloge učinkovitih in celovitih sistemskih sprememb na področju vračanja na delo po dolgotrajni bolniški odsotnosti</a:t>
            </a:r>
            <a:r>
              <a:rPr lang="sl-SI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sl-SI" sz="1800" dirty="0">
              <a:solidFill>
                <a:schemeClr val="tx1"/>
              </a:solidFill>
              <a:highlight>
                <a:srgbClr val="C0C0C0"/>
              </a:highlight>
            </a:endParaRPr>
          </a:p>
          <a:p>
            <a:pPr marL="342900" indent="-342900" algn="just">
              <a:buFont typeface="Arial" panose="020B0604020202020204" pitchFamily="34" charset="0"/>
              <a:buChar char="-"/>
            </a:pPr>
            <a:endParaRPr lang="sl-SI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-"/>
            </a:pP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-"/>
            </a:pP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Arial" panose="020B0604020202020204" pitchFamily="34" charset="0"/>
              <a:buChar char="-"/>
            </a:pPr>
            <a:endParaRPr lang="sl-SI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Arial" panose="020B0604020202020204" pitchFamily="34" charset="0"/>
              <a:buChar char="-"/>
            </a:pP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sl-SI" sz="18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9835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B418ADE-60C3-4422-B4CD-64B3721EE4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43608" y="1052736"/>
            <a:ext cx="7272808" cy="504056"/>
          </a:xfr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br>
              <a:rPr lang="sl-SI" sz="3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14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BELA KNJIGA O POKOJNINAH,  2016 </a:t>
            </a:r>
            <a:br>
              <a:rPr lang="sl-SI" sz="1800" b="1" dirty="0">
                <a:solidFill>
                  <a:schemeClr val="accent3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l-SI" sz="2000" b="1" i="1" dirty="0"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l-SI" sz="3600" i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F958F00-0B69-4A54-A0C6-BE0E34F36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628800"/>
            <a:ext cx="8820472" cy="5112568"/>
          </a:xfrm>
        </p:spPr>
        <p:txBody>
          <a:bodyPr/>
          <a:lstStyle/>
          <a:p>
            <a:pPr marL="457200" algn="just" fontAlgn="base"/>
            <a:endParaRPr lang="sl-SI" sz="1400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 fontAlgn="base"/>
            <a:r>
              <a:rPr lang="sl-SI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V okviru </a:t>
            </a:r>
            <a:r>
              <a:rPr lang="sl-SI" sz="1600" dirty="0"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invalidskega zavarovanja </a:t>
            </a:r>
            <a:r>
              <a:rPr lang="sl-SI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so bile v </a:t>
            </a:r>
            <a:r>
              <a:rPr lang="sl-SI" sz="1600" dirty="0"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Beli knjigi </a:t>
            </a:r>
            <a:r>
              <a:rPr lang="sl-SI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izpostavljene predvsem naslednje ugotovitve: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sl-SI" sz="1600" dirty="0"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Definicija invalidnosti</a:t>
            </a:r>
            <a:r>
              <a:rPr lang="sl-SI" sz="1600" dirty="0">
                <a:solidFill>
                  <a:schemeClr val="tx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 – </a:t>
            </a:r>
            <a:r>
              <a:rPr lang="sl-SI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potrebna je sprememba definicije invalidnosti </a:t>
            </a:r>
          </a:p>
          <a:p>
            <a:pPr lvl="1" algn="just"/>
            <a:r>
              <a:rPr lang="sl-SI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sl-SI" sz="1600" dirty="0">
                <a:solidFill>
                  <a:schemeClr val="accent1"/>
                </a:solidFill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sl-SI" sz="1600" dirty="0"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rilagoditev definicije pojma poškodba pri delu </a:t>
            </a:r>
            <a:r>
              <a:rPr lang="sl-SI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z vidika enake obravnave poškodb na poti na/iz dela in poškodb, ki nastanejo v zvezi z uveljavljanjem zdravstvenega varstva ter posodobitev seznama poklicnih bolezni.</a:t>
            </a:r>
          </a:p>
          <a:p>
            <a:pPr marL="914400" lvl="1" algn="just"/>
            <a:r>
              <a:rPr lang="sl-SI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sl-SI" sz="1600" dirty="0"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Potrebna je ustanovitev enotnega izvedenskega organa</a:t>
            </a:r>
            <a:r>
              <a:rPr lang="sl-SI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, zagotovitev </a:t>
            </a:r>
            <a:r>
              <a:rPr lang="sl-SI" sz="1600" dirty="0"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ustreznega usposabljanja za izvedence </a:t>
            </a:r>
            <a:r>
              <a:rPr lang="sl-SI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ter možnost </a:t>
            </a:r>
            <a:r>
              <a:rPr lang="sl-SI" sz="1600" dirty="0"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samostojne podaje izvedenskega mnenja na prvi stopnji </a:t>
            </a:r>
            <a:r>
              <a:rPr lang="sl-SI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 strani izvedenca zdravnika.</a:t>
            </a:r>
          </a:p>
          <a:p>
            <a:pPr marL="914400" lvl="1" algn="just"/>
            <a:r>
              <a:rPr lang="sl-SI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r>
              <a:rPr lang="sl-SI" sz="1600" dirty="0"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Slediti je potrebno ciljem, da je pravica do invalidske pokojnine skrajni ukrep</a:t>
            </a:r>
            <a:r>
              <a:rPr lang="sl-SI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 da </a:t>
            </a:r>
            <a:r>
              <a:rPr lang="sl-SI" sz="1600" dirty="0"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poklicna rehabilitacija postane temeljna pravica iz invalidskega zavarovanja</a:t>
            </a:r>
            <a:r>
              <a:rPr lang="sl-SI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; ohraniti je treba </a:t>
            </a:r>
            <a:r>
              <a:rPr lang="sl-SI" sz="1600" dirty="0"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možnost dela s krajšim delovnim časom, </a:t>
            </a:r>
            <a:r>
              <a:rPr lang="sl-SI" sz="1600" dirty="0">
                <a:solidFill>
                  <a:schemeClr val="tx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kadar to omogoča vrnitev delavca na delo; </a:t>
            </a:r>
            <a:r>
              <a:rPr lang="sl-SI" sz="1600" dirty="0"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določiti je potrebno ustrezno višino in odmero delnega nadomestila.</a:t>
            </a:r>
          </a:p>
          <a:p>
            <a:pPr marL="914400" lvl="1" algn="just"/>
            <a:r>
              <a:rPr lang="sl-SI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sl-SI" sz="1600" dirty="0">
              <a:solidFill>
                <a:schemeClr val="tx1"/>
              </a:solidFill>
              <a:highlight>
                <a:srgbClr val="C0C0C0"/>
              </a:highlight>
              <a:latin typeface="+mj-lt"/>
            </a:endParaRPr>
          </a:p>
          <a:p>
            <a:pPr marL="342900" indent="-342900" algn="just">
              <a:buFont typeface="Arial" panose="020B0604020202020204" pitchFamily="34" charset="0"/>
              <a:buChar char="-"/>
            </a:pPr>
            <a:endParaRPr lang="sl-SI" sz="1600" dirty="0"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-"/>
            </a:pP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Arial" panose="020B0604020202020204" pitchFamily="34" charset="0"/>
              <a:buChar char="-"/>
            </a:pP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Arial" panose="020B0604020202020204" pitchFamily="34" charset="0"/>
              <a:buChar char="-"/>
            </a:pPr>
            <a:endParaRPr lang="sl-SI" sz="18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 fontAlgn="base">
              <a:buFont typeface="Arial" panose="020B0604020202020204" pitchFamily="34" charset="0"/>
              <a:buChar char="-"/>
            </a:pPr>
            <a:r>
              <a:rPr lang="sl-SI" sz="18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sl-SI" sz="18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30823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B418ADE-60C3-4422-B4CD-64B3721EE4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236" y="1134975"/>
            <a:ext cx="7488832" cy="648072"/>
          </a:xfr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br>
              <a:rPr lang="sl-SI" sz="3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3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2000" dirty="0"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USKLAJENA IZHODIŠČA ZA PRENOVO SISTEMA POKOJNINSKEGA IN INVALIDSKEGA ZAVAROVANJA V RS, 2017</a:t>
            </a:r>
            <a:br>
              <a:rPr lang="sl-SI" sz="1800" b="1" dirty="0"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l-SI" sz="1800" b="1" dirty="0">
                <a:solidFill>
                  <a:schemeClr val="accent3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l-SI" sz="2000" b="1" i="1" dirty="0"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l-SI" sz="3600" i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F958F00-0B69-4A54-A0C6-BE0E34F36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1772817"/>
            <a:ext cx="7992888" cy="4248472"/>
          </a:xfrm>
        </p:spPr>
        <p:txBody>
          <a:bodyPr/>
          <a:lstStyle/>
          <a:p>
            <a:pPr marL="457200" algn="just" fontAlgn="base"/>
            <a:endParaRPr lang="sl-SI" sz="1400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endParaRPr lang="sl-SI" sz="1400" b="1" dirty="0">
              <a:solidFill>
                <a:schemeClr val="accent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 algn="just" fontAlgn="base">
              <a:buFont typeface="Arial" panose="020B0604020202020204" pitchFamily="34" charset="0"/>
              <a:buChar char="•"/>
            </a:pPr>
            <a:r>
              <a:rPr lang="sl-SI" sz="16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V letu 2017 je </a:t>
            </a:r>
            <a:r>
              <a:rPr lang="sl-SI" sz="1600" dirty="0">
                <a:solidFill>
                  <a:schemeClr val="accent1"/>
                </a:solidFill>
                <a:latin typeface="+mj-lt"/>
                <a:cs typeface="Times New Roman" panose="02020603050405020304" pitchFamily="18" charset="0"/>
              </a:rPr>
              <a:t>Ekonomsko socialni svet  sprejel dokument</a:t>
            </a:r>
            <a:r>
              <a:rPr lang="sl-SI" sz="16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, ki </a:t>
            </a:r>
            <a:r>
              <a:rPr lang="sl-SI" sz="1600" dirty="0">
                <a:solidFill>
                  <a:schemeClr val="accent1"/>
                </a:solidFill>
                <a:latin typeface="+mj-lt"/>
                <a:cs typeface="Times New Roman" panose="02020603050405020304" pitchFamily="18" charset="0"/>
              </a:rPr>
              <a:t>predstavlja nabor vseh rešitev</a:t>
            </a:r>
            <a:r>
              <a:rPr lang="sl-SI" sz="16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, o katerih je bilo </a:t>
            </a:r>
            <a:r>
              <a:rPr lang="sl-SI" sz="1600" dirty="0">
                <a:solidFill>
                  <a:schemeClr val="accent1"/>
                </a:solidFill>
                <a:latin typeface="+mj-lt"/>
                <a:cs typeface="Times New Roman" panose="02020603050405020304" pitchFamily="18" charset="0"/>
              </a:rPr>
              <a:t>doseženo soglasje med socialnimi partnerji, </a:t>
            </a:r>
            <a:r>
              <a:rPr lang="sl-SI" sz="16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ter s tem </a:t>
            </a:r>
            <a:r>
              <a:rPr lang="sl-SI" sz="1600" dirty="0">
                <a:solidFill>
                  <a:schemeClr val="accent1"/>
                </a:solidFill>
                <a:latin typeface="+mj-lt"/>
                <a:cs typeface="Times New Roman" panose="02020603050405020304" pitchFamily="18" charset="0"/>
              </a:rPr>
              <a:t>usklajena izhodišča </a:t>
            </a:r>
            <a:r>
              <a:rPr lang="sl-SI" sz="16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za pripravo bodočih sprememb na področju pokojninskega in invalidskega zavarovanja. </a:t>
            </a:r>
          </a:p>
          <a:p>
            <a:pPr marL="457200" algn="just" fontAlgn="base"/>
            <a:r>
              <a:rPr lang="sl-SI" sz="16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 </a:t>
            </a:r>
          </a:p>
          <a:p>
            <a:pPr marL="457200" algn="just" fontAlgn="base"/>
            <a:endParaRPr lang="sl-SI" sz="1600" dirty="0">
              <a:solidFill>
                <a:schemeClr val="accent1"/>
              </a:solidFill>
              <a:latin typeface="+mj-lt"/>
              <a:cs typeface="Times New Roman" panose="02020603050405020304" pitchFamily="18" charset="0"/>
            </a:endParaRPr>
          </a:p>
          <a:p>
            <a:pPr marL="742950" indent="-285750" algn="just" fontAlgn="base">
              <a:buFont typeface="Arial" panose="020B0604020202020204" pitchFamily="34" charset="0"/>
              <a:buChar char="•"/>
            </a:pPr>
            <a:r>
              <a:rPr lang="sl-SI" sz="1600" dirty="0">
                <a:solidFill>
                  <a:schemeClr val="accent1"/>
                </a:solidFill>
                <a:latin typeface="+mj-lt"/>
                <a:cs typeface="Times New Roman" panose="02020603050405020304" pitchFamily="18" charset="0"/>
              </a:rPr>
              <a:t>Vsebina 6. točke </a:t>
            </a:r>
            <a:r>
              <a:rPr lang="sl-SI" sz="16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se navezuje na </a:t>
            </a:r>
            <a:r>
              <a:rPr lang="sl-SI" sz="1600" dirty="0">
                <a:solidFill>
                  <a:schemeClr val="accent1"/>
                </a:solidFill>
                <a:latin typeface="+mj-lt"/>
                <a:cs typeface="Times New Roman" panose="02020603050405020304" pitchFamily="18" charset="0"/>
              </a:rPr>
              <a:t>invalidsko zavarovanje </a:t>
            </a:r>
            <a:r>
              <a:rPr lang="sl-SI" sz="16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in določa, da mora ob vzpostavitvi ustreznega stanja na trgu dela, </a:t>
            </a:r>
            <a:r>
              <a:rPr lang="sl-SI" sz="1600" dirty="0">
                <a:solidFill>
                  <a:schemeClr val="accent1"/>
                </a:solidFill>
                <a:latin typeface="+mj-lt"/>
                <a:cs typeface="Times New Roman" panose="02020603050405020304" pitchFamily="18" charset="0"/>
              </a:rPr>
              <a:t>poklicna rehabilitacija postati temeljna pravica iz invalidskega zavarovanja</a:t>
            </a:r>
            <a:r>
              <a:rPr lang="sl-SI" sz="16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, pri čemer je potrebno vzporedno prilagajati tudi sistem zdravstvenega zavarovanja ter varnosti in zdravja pri delu ter drugih sistemov, povezanih z invalidskim zavarovanjem. </a:t>
            </a:r>
          </a:p>
          <a:p>
            <a:pPr marL="457200" algn="just" fontAlgn="base"/>
            <a:endParaRPr lang="sl-SI" sz="16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endParaRPr lang="sl-SI" sz="1400" b="1" dirty="0">
              <a:solidFill>
                <a:schemeClr val="accent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sl-SI" sz="18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07912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B418ADE-60C3-4422-B4CD-64B3721EE4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1600" y="1268760"/>
            <a:ext cx="7488832" cy="549444"/>
          </a:xfr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br>
              <a:rPr lang="sl-SI" sz="3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3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3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2400" dirty="0">
                <a:solidFill>
                  <a:schemeClr val="accent1"/>
                </a:solidFill>
                <a:cs typeface="Times New Roman" panose="02020603050405020304" pitchFamily="18" charset="0"/>
              </a:rPr>
              <a:t>NAČRT ZA OKREVANJE IN ODPORNOST (JUNIJ 2021)</a:t>
            </a:r>
            <a:br>
              <a:rPr lang="sl-SI" sz="2400" dirty="0">
                <a:solidFill>
                  <a:schemeClr val="accent3">
                    <a:lumMod val="75000"/>
                  </a:schemeClr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l-SI" sz="24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l-SI" sz="1800" b="1" dirty="0">
                <a:solidFill>
                  <a:schemeClr val="accent3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l-SI" sz="2000" b="1" i="1" dirty="0"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l-SI" sz="3600" i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F958F00-0B69-4A54-A0C6-BE0E34F36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7504" y="1818204"/>
            <a:ext cx="8640960" cy="4491115"/>
          </a:xfrm>
        </p:spPr>
        <p:txBody>
          <a:bodyPr/>
          <a:lstStyle/>
          <a:p>
            <a:pPr marL="457200" algn="just" fontAlgn="base"/>
            <a:endParaRPr lang="sl-SI" sz="1400" dirty="0">
              <a:solidFill>
                <a:schemeClr val="tx1"/>
              </a:solidFill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800100" lvl="1" indent="-342900" algn="just">
              <a:buFont typeface="Courier New" panose="02070309020205020404" pitchFamily="49" charset="0"/>
              <a:buChar char="o"/>
            </a:pPr>
            <a:endParaRPr lang="sl-SI" sz="1400" b="1" dirty="0">
              <a:solidFill>
                <a:schemeClr val="accent1"/>
              </a:solidFill>
              <a:effectLst/>
              <a:latin typeface="+mj-lt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indent="-285750" algn="just">
              <a:buFont typeface="Arial" panose="020B0604020202020204" pitchFamily="34" charset="0"/>
              <a:buChar char="•"/>
            </a:pPr>
            <a:r>
              <a:rPr lang="sl-SI" sz="1600" dirty="0">
                <a:solidFill>
                  <a:schemeClr val="accent1"/>
                </a:solidFill>
                <a:cs typeface="Times New Roman" panose="02020603050405020304" pitchFamily="18" charset="0"/>
              </a:rPr>
              <a:t>Nacionalni program za okrevanje in odpornost - </a:t>
            </a:r>
            <a:r>
              <a:rPr lang="sl-SI" sz="1600" dirty="0">
                <a:solidFill>
                  <a:schemeClr val="tx1"/>
                </a:solidFill>
                <a:cs typeface="Times New Roman" panose="02020603050405020304" pitchFamily="18" charset="0"/>
              </a:rPr>
              <a:t>potreba po spremembah na področju pokojninskega in invalidskega zavarovanja</a:t>
            </a:r>
          </a:p>
          <a:p>
            <a:pPr marL="457200" algn="just"/>
            <a:endParaRPr lang="sl-SI" sz="1600" dirty="0">
              <a:solidFill>
                <a:schemeClr val="accent1"/>
              </a:solidFill>
              <a:cs typeface="Times New Roman" panose="02020603050405020304" pitchFamily="18" charset="0"/>
            </a:endParaRPr>
          </a:p>
          <a:p>
            <a:pPr marL="742950" indent="-285750" algn="just" fontAlgn="base">
              <a:buFont typeface="Arial" panose="020B0604020202020204" pitchFamily="34" charset="0"/>
              <a:buChar char="•"/>
            </a:pPr>
            <a:r>
              <a:rPr lang="sl-SI" sz="1600" dirty="0">
                <a:solidFill>
                  <a:schemeClr val="tx1"/>
                </a:solidFill>
                <a:cs typeface="Times New Roman" panose="02020603050405020304" pitchFamily="18" charset="0"/>
              </a:rPr>
              <a:t>Na </a:t>
            </a:r>
            <a:r>
              <a:rPr lang="sl-SI" sz="16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področju poklicne rehabilitacije bo pripravljen predlog zakonodajnih rešitev, ki bodo poklicno rehabilitacijo naredili učinkovitejšo tako za delavce kot za delodajalce.</a:t>
            </a:r>
          </a:p>
          <a:p>
            <a:pPr marL="457200" algn="just" fontAlgn="base"/>
            <a:endParaRPr lang="sl-SI" sz="16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742950" indent="-285750" algn="just" fontAlgn="base">
              <a:buFont typeface="Arial" panose="020B0604020202020204" pitchFamily="34" charset="0"/>
              <a:buChar char="•"/>
            </a:pPr>
            <a:r>
              <a:rPr lang="sl-SI" sz="1600" dirty="0">
                <a:solidFill>
                  <a:schemeClr val="accent1"/>
                </a:solidFill>
                <a:cs typeface="Times New Roman" panose="02020603050405020304" pitchFamily="18" charset="0"/>
              </a:rPr>
              <a:t>V letu 2023 </a:t>
            </a:r>
            <a:r>
              <a:rPr lang="sl-SI" sz="1600" dirty="0">
                <a:solidFill>
                  <a:schemeClr val="tx1"/>
                </a:solidFill>
                <a:cs typeface="Times New Roman" panose="02020603050405020304" pitchFamily="18" charset="0"/>
              </a:rPr>
              <a:t>naj bi bil tako že pripravljen predlog sprememb pokojninske zakonodaje z namenom zagotavljanja javnofinančne vzdržnosti pokojninskega sistema in primernih pokojnin ter učinkovitejše poklicne rehabilitacije. 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sl-SI" sz="18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1248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B418ADE-60C3-4422-B4CD-64B3721EE4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7584" y="1123081"/>
            <a:ext cx="7488832" cy="649735"/>
          </a:xfr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/>
          <a:lstStyle/>
          <a:p>
            <a:br>
              <a:rPr lang="sl-SI" sz="3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3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sl-SI" sz="3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sl-SI" sz="2800" dirty="0">
                <a:solidFill>
                  <a:schemeClr val="accent1"/>
                </a:solidFill>
                <a:cs typeface="Times New Roman" panose="02020603050405020304" pitchFamily="18" charset="0"/>
              </a:rPr>
              <a:t>SKLEPNE MISLI</a:t>
            </a:r>
            <a:br>
              <a:rPr lang="sl-SI" sz="1800" dirty="0">
                <a:solidFill>
                  <a:schemeClr val="accent3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l-SI" sz="1800" b="1" dirty="0"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l-SI" sz="1800" b="1" dirty="0">
                <a:solidFill>
                  <a:schemeClr val="accent3">
                    <a:lumMod val="75000"/>
                  </a:schemeClr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sl-SI" sz="2000" b="1" i="1" dirty="0">
                <a:solidFill>
                  <a:schemeClr val="accent1"/>
                </a:solidFill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sl-SI" sz="3600" i="1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F958F00-0B69-4A54-A0C6-BE0E34F36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9512" y="1772816"/>
            <a:ext cx="7992888" cy="4752527"/>
          </a:xfrm>
        </p:spPr>
        <p:txBody>
          <a:bodyPr/>
          <a:lstStyle/>
          <a:p>
            <a:pPr marL="457200" algn="just" fontAlgn="base"/>
            <a:endParaRPr lang="sl-SI" sz="14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pPr marL="457200" algn="just" fontAlgn="base"/>
            <a:endParaRPr lang="sl-SI" sz="14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pPr marL="285750" indent="-285750" algn="just" fontAlgn="base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l-SI" sz="16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Vsi predstavljeni dokumenti, vključno s projektom Zgodnje poklicne in zaposlitvene rehabilitacije v procesu vračanja na delo, ugotavljajo sistemske pomanjkljivosti na področju poklicne rehabilitacije ter </a:t>
            </a:r>
            <a:r>
              <a:rPr lang="sl-SI" sz="1600" dirty="0">
                <a:solidFill>
                  <a:schemeClr val="accent1"/>
                </a:solidFill>
                <a:latin typeface="+mj-lt"/>
                <a:cs typeface="Times New Roman" panose="02020603050405020304" pitchFamily="18" charset="0"/>
              </a:rPr>
              <a:t>izpostavljajo nujnost opredelitve poklicne rehabilitacije</a:t>
            </a:r>
            <a:r>
              <a:rPr lang="sl-SI" sz="16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 kot temeljne pravice iz invalidskega zavarovanja, ki mora kot taka zaživeti tudi v praksi. </a:t>
            </a:r>
          </a:p>
          <a:p>
            <a:pPr marL="285750" indent="-285750" algn="just" fontAlgn="base"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sl-SI" sz="16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Naš cilj je omogočanje hitrejšega vračanja na delo, ki prispeva k:</a:t>
            </a:r>
          </a:p>
          <a:p>
            <a:pPr algn="just" fontAlgn="base">
              <a:spcAft>
                <a:spcPts val="0"/>
              </a:spcAft>
            </a:pPr>
            <a:r>
              <a:rPr lang="sl-SI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       - zmanjševanju bolniških odsotnosti</a:t>
            </a:r>
            <a:r>
              <a:rPr lang="sl-SI" sz="16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;</a:t>
            </a:r>
          </a:p>
          <a:p>
            <a:pPr algn="just" fontAlgn="base">
              <a:spcAft>
                <a:spcPts val="0"/>
              </a:spcAft>
            </a:pPr>
            <a:r>
              <a:rPr lang="sl-SI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       - zmanjševanju brezposelnosti oziroma k višjemu deležu zaposlenosti;</a:t>
            </a:r>
          </a:p>
          <a:p>
            <a:pPr algn="just" fontAlgn="base">
              <a:spcAft>
                <a:spcPts val="0"/>
              </a:spcAft>
            </a:pPr>
            <a:r>
              <a:rPr lang="sl-SI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       - višjemu nivoju pravic</a:t>
            </a:r>
            <a:r>
              <a:rPr lang="sl-SI" sz="16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, ki gredo posameznikom ob vključitvi v poklicno rehabilitacijo</a:t>
            </a:r>
            <a:r>
              <a:rPr lang="sl-SI" sz="1600" dirty="0">
                <a:solidFill>
                  <a:schemeClr val="tx2">
                    <a:lumMod val="60000"/>
                    <a:lumOff val="40000"/>
                  </a:schemeClr>
                </a:solidFill>
                <a:latin typeface="+mj-lt"/>
                <a:cs typeface="Times New Roman" panose="02020603050405020304" pitchFamily="18" charset="0"/>
              </a:rPr>
              <a:t>.</a:t>
            </a:r>
          </a:p>
          <a:p>
            <a:pPr algn="just" fontAlgn="base">
              <a:spcAft>
                <a:spcPts val="0"/>
              </a:spcAft>
            </a:pPr>
            <a:endParaRPr lang="sl-SI" sz="1600" dirty="0">
              <a:solidFill>
                <a:schemeClr val="tx1"/>
              </a:solidFill>
              <a:latin typeface="+mj-lt"/>
              <a:cs typeface="Times New Roman" panose="02020603050405020304" pitchFamily="18" charset="0"/>
            </a:endParaRPr>
          </a:p>
          <a:p>
            <a:pPr marL="285750" indent="-285750" algn="just" fontAlgn="base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l-SI" sz="1600" dirty="0">
                <a:solidFill>
                  <a:schemeClr val="tx1"/>
                </a:solidFill>
                <a:latin typeface="+mj-lt"/>
                <a:cs typeface="Times New Roman" panose="02020603050405020304" pitchFamily="18" charset="0"/>
              </a:rPr>
              <a:t>Na nas in na vseh deležnikih je, da </a:t>
            </a:r>
            <a:r>
              <a:rPr lang="sl-SI" sz="1600" dirty="0">
                <a:solidFill>
                  <a:schemeClr val="accent1"/>
                </a:solidFill>
                <a:latin typeface="+mj-lt"/>
                <a:cs typeface="Times New Roman" panose="02020603050405020304" pitchFamily="18" charset="0"/>
              </a:rPr>
              <a:t>s svojim strokovnim znanjem ter tvornim sodelovanjem pripravimo ustrezne rešitve za doseganje skupnih ciljev.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sl-SI" sz="1600" dirty="0">
                <a:effectLst/>
                <a:latin typeface="+mj-lt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sl-SI" sz="1800" dirty="0">
              <a:solidFill>
                <a:schemeClr val="tx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7034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avokotnik 4">
            <a:extLst>
              <a:ext uri="{FF2B5EF4-FFF2-40B4-BE49-F238E27FC236}">
                <a16:creationId xmlns:a16="http://schemas.microsoft.com/office/drawing/2014/main" id="{58909997-BAA7-44F8-B008-847A4A47FE3C}"/>
              </a:ext>
            </a:extLst>
          </p:cNvPr>
          <p:cNvSpPr/>
          <p:nvPr/>
        </p:nvSpPr>
        <p:spPr>
          <a:xfrm>
            <a:off x="1619672" y="2348880"/>
            <a:ext cx="6264696" cy="18002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>
              <a:lnSpc>
                <a:spcPts val="1300"/>
              </a:lnSpc>
              <a:spcBef>
                <a:spcPts val="600"/>
              </a:spcBef>
              <a:spcAft>
                <a:spcPts val="600"/>
              </a:spcAft>
            </a:pPr>
            <a:r>
              <a:rPr lang="sl-SI" b="1" dirty="0">
                <a:solidFill>
                  <a:srgbClr val="000000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HVALA ZA POZORNOST</a:t>
            </a:r>
            <a:endParaRPr lang="sl-SI" sz="1800" dirty="0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3338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B418ADE-60C3-4422-B4CD-64B3721EE4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5696" y="801120"/>
            <a:ext cx="4896544" cy="576064"/>
          </a:xfr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br>
              <a:rPr lang="sl-SI" sz="3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dirty="0">
                <a:solidFill>
                  <a:schemeClr val="accent1"/>
                </a:solidFill>
                <a:cs typeface="Arial" panose="020B0604020202020204" pitchFamily="34" charset="0"/>
              </a:rPr>
              <a:t>NAMEN IN CILJ</a:t>
            </a:r>
            <a:br>
              <a:rPr lang="sl-SI" sz="3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l-SI" sz="3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F958F00-0B69-4A54-A0C6-BE0E34F36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540" y="1556792"/>
            <a:ext cx="8280920" cy="4752528"/>
          </a:xfrm>
        </p:spPr>
        <p:txBody>
          <a:bodyPr/>
          <a:lstStyle/>
          <a:p>
            <a:pPr algn="just">
              <a:spcAft>
                <a:spcPts val="800"/>
              </a:spcAft>
            </a:pPr>
            <a:r>
              <a:rPr lang="sl-SI" sz="1800" dirty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Povečevanje števila </a:t>
            </a:r>
            <a:r>
              <a:rPr lang="sl-SI" sz="18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oseb </a:t>
            </a:r>
            <a:r>
              <a:rPr lang="sl-SI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 aktivni dobi življenja, ki so </a:t>
            </a:r>
            <a:r>
              <a:rPr lang="sl-SI" sz="18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zaradi okvar zdravja izključene s trga dela</a:t>
            </a:r>
            <a:r>
              <a:rPr lang="sl-SI" sz="1800" dirty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- </a:t>
            </a:r>
            <a:r>
              <a:rPr lang="sl-SI" sz="1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z</a:t>
            </a:r>
            <a:r>
              <a:rPr lang="sl-SI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dravstveni absentizem </a:t>
            </a:r>
            <a:r>
              <a:rPr lang="sl-SI" sz="18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 porastu </a:t>
            </a:r>
            <a:r>
              <a:rPr lang="sl-SI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vse od leta 2014. </a:t>
            </a:r>
            <a:endParaRPr lang="sl-SI" sz="1800" dirty="0">
              <a:solidFill>
                <a:schemeClr val="tx1"/>
              </a:solidFill>
              <a:effectLst/>
              <a:highlight>
                <a:srgbClr val="FFFF00"/>
              </a:highlight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r>
              <a:rPr lang="sl-SI" sz="1400" b="1" dirty="0">
                <a:solidFill>
                  <a:schemeClr val="tx1"/>
                </a:solidFill>
                <a:cs typeface="Times New Roman" panose="02020603050405020304" pitchFamily="18" charset="0"/>
              </a:rPr>
              <a:t>Slika</a:t>
            </a:r>
            <a:r>
              <a:rPr lang="sl-SI" sz="1400" dirty="0">
                <a:solidFill>
                  <a:schemeClr val="tx1"/>
                </a:solidFill>
                <a:cs typeface="Times New Roman" panose="02020603050405020304" pitchFamily="18" charset="0"/>
              </a:rPr>
              <a:t>: Odstotek koledarskih dni nezmožnosti za delo na zaposlenega (% BS) za polni delovni čas, Slovenija (% bolniškega staleža)</a:t>
            </a:r>
          </a:p>
        </p:txBody>
      </p:sp>
      <p:sp>
        <p:nvSpPr>
          <p:cNvPr id="7" name="PoljeZBesedilom 6">
            <a:extLst>
              <a:ext uri="{FF2B5EF4-FFF2-40B4-BE49-F238E27FC236}">
                <a16:creationId xmlns:a16="http://schemas.microsoft.com/office/drawing/2014/main" id="{EC9A05CD-F3B5-4612-805E-96122C1F8308}"/>
              </a:ext>
            </a:extLst>
          </p:cNvPr>
          <p:cNvSpPr txBox="1"/>
          <p:nvPr/>
        </p:nvSpPr>
        <p:spPr>
          <a:xfrm>
            <a:off x="6300192" y="3429000"/>
            <a:ext cx="2412268" cy="32932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1600" dirty="0">
                <a:latin typeface="+mn-lt"/>
              </a:rPr>
              <a:t>Podatki: V desetletnem obdobju ugotavljamo postopen upad bolniške odsotnosti do leta 2014. </a:t>
            </a:r>
            <a:r>
              <a:rPr lang="sl-SI" sz="1600" b="1" u="sng" dirty="0">
                <a:latin typeface="+mn-lt"/>
              </a:rPr>
              <a:t>Po letu 2014 pa izrazit porast. </a:t>
            </a:r>
            <a:r>
              <a:rPr lang="sl-SI" sz="1600" dirty="0">
                <a:latin typeface="+mn-lt"/>
              </a:rPr>
              <a:t>V letu 2020 je bila bolniška odsotnost za 31 % večja kot v letu 2014. Glede na leto 2011 je v letu 2020 pri moških povečanje bolniške odsotnosti 13 %, pri ženskah pa 29 %.</a:t>
            </a:r>
          </a:p>
        </p:txBody>
      </p:sp>
      <p:pic>
        <p:nvPicPr>
          <p:cNvPr id="9" name="Slika 8">
            <a:extLst>
              <a:ext uri="{FF2B5EF4-FFF2-40B4-BE49-F238E27FC236}">
                <a16:creationId xmlns:a16="http://schemas.microsoft.com/office/drawing/2014/main" id="{BAEB3B45-6638-489A-8797-2F1580F2C0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3307098"/>
            <a:ext cx="5473711" cy="3290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8357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B418ADE-60C3-4422-B4CD-64B3721EE4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63688" y="1124744"/>
            <a:ext cx="4896544" cy="576064"/>
          </a:xfr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br>
              <a:rPr lang="sl-SI" sz="3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800" dirty="0">
                <a:solidFill>
                  <a:schemeClr val="accent1"/>
                </a:solidFill>
                <a:cs typeface="Arial" panose="020B0604020202020204" pitchFamily="34" charset="0"/>
              </a:rPr>
              <a:t>NAMEN IN CILJ</a:t>
            </a:r>
            <a:br>
              <a:rPr lang="sl-SI" sz="3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l-SI" sz="3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F958F00-0B69-4A54-A0C6-BE0E34F36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540" y="1556792"/>
            <a:ext cx="8280920" cy="4752528"/>
          </a:xfrm>
        </p:spPr>
        <p:txBody>
          <a:bodyPr/>
          <a:lstStyle/>
          <a:p>
            <a:pPr algn="l"/>
            <a:endParaRPr lang="sl-SI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sl-SI" sz="1800" u="sng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Cilj MDDSZ</a:t>
            </a:r>
            <a:r>
              <a:rPr lang="sl-SI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</a:p>
          <a:p>
            <a:pPr marL="342900" indent="-342900" algn="just">
              <a:spcAft>
                <a:spcPts val="800"/>
              </a:spcAft>
              <a:buAutoNum type="arabicPeriod"/>
            </a:pPr>
            <a:r>
              <a:rPr lang="sl-SI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Varno in zdravo delovno okolje – PREVENTIVA</a:t>
            </a:r>
          </a:p>
          <a:p>
            <a:pPr marL="342900" indent="-342900" algn="just">
              <a:spcAft>
                <a:spcPts val="800"/>
              </a:spcAft>
              <a:buAutoNum type="arabicPeriod"/>
            </a:pPr>
            <a:r>
              <a:rPr lang="sl-SI" sz="18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Rešitve, ki bodo prispevale k dolgotrajnejši vključenosti na trg dela </a:t>
            </a:r>
            <a:r>
              <a:rPr lang="sl-SI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– zagotavljanje enakosti in socialne vključenosti oseb z zmanjšano zmožnostjo za delo, učinkovito delovanje sistemov socialne varnosti</a:t>
            </a:r>
            <a:r>
              <a:rPr lang="sl-SI" sz="1800" u="sng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algn="just">
              <a:spcAft>
                <a:spcPts val="800"/>
              </a:spcAft>
            </a:pPr>
            <a:r>
              <a:rPr lang="sl-SI" sz="1800" u="sng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Kako cilje doseči?</a:t>
            </a:r>
            <a:r>
              <a:rPr lang="sl-SI" sz="1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sl-SI" sz="1800" dirty="0">
                <a:solidFill>
                  <a:schemeClr val="accent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Hkratne in usklajene </a:t>
            </a:r>
            <a:r>
              <a:rPr lang="sl-SI" sz="18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premembe </a:t>
            </a:r>
            <a:r>
              <a:rPr lang="sl-SI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 vseh tesno povezanih področjih zagotavljanja socialne varnosti: </a:t>
            </a:r>
          </a:p>
          <a:p>
            <a:pPr marL="1200150" lvl="2" indent="-28575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l-SI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Invalidsko zavarovanje  </a:t>
            </a:r>
          </a:p>
          <a:p>
            <a:pPr marL="1200150" lvl="2" indent="-28575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l-SI" sz="1800" dirty="0">
                <a:solidFill>
                  <a:schemeClr val="tx1"/>
                </a:solidFill>
                <a:cs typeface="Times New Roman" panose="02020603050405020304" pitchFamily="18" charset="0"/>
              </a:rPr>
              <a:t>zdravstveno zavarovanja ter</a:t>
            </a:r>
          </a:p>
          <a:p>
            <a:pPr marL="1200150" lvl="2" indent="-285750" algn="just">
              <a:spcAft>
                <a:spcPts val="800"/>
              </a:spcAft>
              <a:buFont typeface="Wingdings" panose="05000000000000000000" pitchFamily="2" charset="2"/>
              <a:buChar char="ü"/>
            </a:pPr>
            <a:r>
              <a:rPr lang="sl-SI" sz="1800" dirty="0">
                <a:solidFill>
                  <a:schemeClr val="tx1"/>
                </a:solidFill>
                <a:cs typeface="Times New Roman" panose="02020603050405020304" pitchFamily="18" charset="0"/>
              </a:rPr>
              <a:t>zavarovanje za primer brezposelnosti.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sl-SI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72507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E5CB1B0-C35B-4BE1-A333-D75742100A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27584" y="1219200"/>
            <a:ext cx="7630616" cy="409600"/>
          </a:xfrm>
        </p:spPr>
        <p:txBody>
          <a:bodyPr/>
          <a:lstStyle/>
          <a:p>
            <a:r>
              <a:rPr lang="en-GB" sz="28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POKLICNA REHABILITACIJA DANES</a:t>
            </a:r>
            <a:endParaRPr lang="sl-SI" sz="2800" dirty="0">
              <a:latin typeface="+mn-lt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CDE78A4-F596-4AD2-87FB-E8B4DDEAA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536" y="2276872"/>
            <a:ext cx="7992888" cy="3960440"/>
          </a:xfrm>
        </p:spPr>
        <p:txBody>
          <a:bodyPr/>
          <a:lstStyle/>
          <a:p>
            <a:pPr algn="just"/>
            <a:r>
              <a:rPr lang="sl-SI" sz="20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C</a:t>
            </a:r>
            <a:r>
              <a:rPr lang="sl-SI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elostni </a:t>
            </a:r>
            <a:r>
              <a:rPr lang="sl-SI" sz="20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proces</a:t>
            </a:r>
            <a:r>
              <a:rPr lang="sl-SI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v katerem se </a:t>
            </a:r>
            <a:r>
              <a:rPr lang="sl-SI" sz="20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zavarovanec strokovno, fizično in psihosocialno usposobi za drug poklic ali delo</a:t>
            </a:r>
            <a:r>
              <a:rPr lang="sl-SI" sz="20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, tako da se lahko ustrezno zaposli in ponovno vključi v delovno okolje oziroma se usposobi za opravljanje istega poklica ali dela, tako da se mu prilagodi delovno mesto z ustreznimi tehničnimi pripomočki (70. člen ZPIZ-2).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sl-SI" sz="20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sl-SI" sz="2000" dirty="0">
                <a:solidFill>
                  <a:schemeClr val="tx1"/>
                </a:solidFill>
                <a:ea typeface="Calibri" panose="020F0502020204030204" pitchFamily="34" charset="0"/>
              </a:rPr>
              <a:t>I</a:t>
            </a:r>
            <a:r>
              <a:rPr lang="sl-SI" sz="2000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nvalidska zakonodaja v letu 2003 – dobi </a:t>
            </a:r>
            <a:r>
              <a:rPr lang="sl-SI" sz="2000" dirty="0">
                <a:solidFill>
                  <a:schemeClr val="accent1"/>
                </a:solidFill>
                <a:effectLst/>
                <a:ea typeface="Calibri" panose="020F0502020204030204" pitchFamily="34" charset="0"/>
              </a:rPr>
              <a:t>vlogo temeljne pravice iz invalidskega zavarovanja?</a:t>
            </a:r>
          </a:p>
          <a:p>
            <a:pPr algn="just"/>
            <a:endParaRPr lang="sl-SI" sz="2000" dirty="0">
              <a:solidFill>
                <a:schemeClr val="tx1"/>
              </a:solidFill>
              <a:effectLst/>
              <a:ea typeface="Calibri" panose="020F0502020204030204" pitchFamily="34" charset="0"/>
            </a:endParaRPr>
          </a:p>
          <a:p>
            <a:pPr algn="just"/>
            <a:r>
              <a:rPr lang="sl-SI" sz="2000" dirty="0">
                <a:solidFill>
                  <a:schemeClr val="accent1"/>
                </a:solidFill>
                <a:effectLst/>
                <a:ea typeface="Calibri" panose="020F0502020204030204" pitchFamily="34" charset="0"/>
              </a:rPr>
              <a:t>Nujnost izpolnjevanja pogoja invalidnosti</a:t>
            </a:r>
            <a:endParaRPr lang="sl-SI" sz="2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913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E5CB1B0-C35B-4BE1-A333-D75742100A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76" y="1219200"/>
            <a:ext cx="7702624" cy="481608"/>
          </a:xfrm>
        </p:spPr>
        <p:txBody>
          <a:bodyPr/>
          <a:lstStyle/>
          <a:p>
            <a:r>
              <a:rPr lang="sl-SI" sz="28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OBLIKE </a:t>
            </a:r>
            <a:r>
              <a:rPr lang="en-GB" sz="28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POKLICN</a:t>
            </a:r>
            <a:r>
              <a:rPr lang="sl-SI" sz="28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E</a:t>
            </a:r>
            <a:r>
              <a:rPr lang="en-GB" sz="28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 REHABILITACIJ</a:t>
            </a:r>
            <a:r>
              <a:rPr lang="sl-SI" sz="28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E</a:t>
            </a:r>
            <a:r>
              <a:rPr lang="en-GB" sz="28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 </a:t>
            </a:r>
            <a:endParaRPr lang="sl-SI" sz="2800" dirty="0">
              <a:solidFill>
                <a:schemeClr val="accent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CDE78A4-F596-4AD2-87FB-E8B4DDEAA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536" y="1988840"/>
            <a:ext cx="7992888" cy="3649960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sl-SI" sz="1800" dirty="0">
                <a:solidFill>
                  <a:srgbClr val="2F549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sl-SI" dirty="0">
              <a:solidFill>
                <a:schemeClr val="tx1"/>
              </a:solidFill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0B5EFDBB-DCB9-4C6D-BFA5-C41915B169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592" y="2323218"/>
            <a:ext cx="7200800" cy="3770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89228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E5CB1B0-C35B-4BE1-A333-D75742100A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76" y="1219200"/>
            <a:ext cx="7702624" cy="481608"/>
          </a:xfrm>
        </p:spPr>
        <p:txBody>
          <a:bodyPr/>
          <a:lstStyle/>
          <a:p>
            <a:r>
              <a:rPr lang="en-GB" sz="28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POKLICNA REHABILITACIJA </a:t>
            </a:r>
            <a:endParaRPr lang="sl-SI" sz="2800" dirty="0">
              <a:solidFill>
                <a:schemeClr val="accent1"/>
              </a:solidFill>
              <a:latin typeface="+mn-lt"/>
              <a:cs typeface="Arial" panose="020B0604020202020204" pitchFamily="34" charset="0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CDE78A4-F596-4AD2-87FB-E8B4DDEAA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536" y="1844824"/>
            <a:ext cx="8208912" cy="4536504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sl-SI" sz="1600" dirty="0">
              <a:solidFill>
                <a:schemeClr val="accent1"/>
              </a:solidFill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sl-SI" sz="1800" dirty="0">
                <a:solidFill>
                  <a:schemeClr val="accent1"/>
                </a:solidFill>
                <a:cs typeface="Times New Roman" panose="02020603050405020304" pitchFamily="18" charset="0"/>
              </a:rPr>
              <a:t>Pravice in obveznosti zavarovanca, ki se odloči za poklicno rehabilitacijo</a:t>
            </a:r>
            <a:r>
              <a:rPr lang="sl-SI" sz="1800" dirty="0">
                <a:solidFill>
                  <a:schemeClr val="tx1"/>
                </a:solidFill>
                <a:cs typeface="Times New Roman" panose="02020603050405020304" pitchFamily="18" charset="0"/>
              </a:rPr>
              <a:t>: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sl-SI" sz="1800" dirty="0">
                <a:solidFill>
                  <a:schemeClr val="tx1"/>
                </a:solidFill>
                <a:cs typeface="Times New Roman" panose="02020603050405020304" pitchFamily="18" charset="0"/>
              </a:rPr>
              <a:t>Nadomestilo za čas poklicne rehabilitacije (130 % invalidske pokojnine)  </a:t>
            </a:r>
          </a:p>
          <a:p>
            <a:pPr marL="171450" indent="-171450"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sl-SI" sz="1800" dirty="0">
                <a:solidFill>
                  <a:schemeClr val="tx1"/>
                </a:solidFill>
                <a:cs typeface="Times New Roman" panose="02020603050405020304" pitchFamily="18" charset="0"/>
              </a:rPr>
              <a:t>Zavarovanec izgubi pravico do nadomestila, če v roku 15 dni po vročitvi pogodbe o poklicni rehabilitaciji ne podpiše pogodbe, če ne izpolnjuje svojih obveznosti in če ne iz neopravičenih razlogov v pogodbeno določenem roku ne nastopi ali ne konča rehabilitacije.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FontTx/>
              <a:buNone/>
            </a:pPr>
            <a:r>
              <a:rPr lang="sl-SI" sz="1800" dirty="0">
                <a:solidFill>
                  <a:schemeClr val="tx1"/>
                </a:solidFill>
                <a:cs typeface="Times New Roman" panose="02020603050405020304" pitchFamily="18" charset="0"/>
              </a:rPr>
              <a:t>V vseh naštetih primerih zavarovanec ne more na podlagi iste invalidnosti pridobiti nobenih drugih pravic iz invalidskega zavarovanja.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sl-SI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sl-SI" sz="1800" dirty="0">
                <a:solidFill>
                  <a:srgbClr val="2F549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sl-SI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4337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E5CB1B0-C35B-4BE1-A333-D75742100A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76" y="1219200"/>
            <a:ext cx="7702624" cy="884256"/>
          </a:xfrm>
        </p:spPr>
        <p:txBody>
          <a:bodyPr/>
          <a:lstStyle/>
          <a:p>
            <a:r>
              <a:rPr lang="en-GB" sz="28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POKLICNA REHABILITACIJA </a:t>
            </a:r>
            <a:r>
              <a:rPr lang="sl-SI" sz="28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–prikaz vključenosti v postopek poklicne rehabilitacije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CDE78A4-F596-4AD2-87FB-E8B4DDEAA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536" y="1844824"/>
            <a:ext cx="8208912" cy="4536504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sl-SI" sz="2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sl-SI" sz="1800" dirty="0">
                <a:solidFill>
                  <a:srgbClr val="2F549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sl-SI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endParaRPr lang="sl-SI" dirty="0">
              <a:solidFill>
                <a:schemeClr val="tx1"/>
              </a:solidFill>
            </a:endParaRPr>
          </a:p>
        </p:txBody>
      </p:sp>
      <p:pic>
        <p:nvPicPr>
          <p:cNvPr id="4" name="Slika 3">
            <a:extLst>
              <a:ext uri="{FF2B5EF4-FFF2-40B4-BE49-F238E27FC236}">
                <a16:creationId xmlns:a16="http://schemas.microsoft.com/office/drawing/2014/main" id="{4B782A47-B2A9-4737-A020-3A026B15044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2016" y="2204864"/>
            <a:ext cx="7834400" cy="4277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41399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E5CB1B0-C35B-4BE1-A333-D75742100A6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55576" y="1219200"/>
            <a:ext cx="7702624" cy="481608"/>
          </a:xfrm>
        </p:spPr>
        <p:txBody>
          <a:bodyPr/>
          <a:lstStyle/>
          <a:p>
            <a:r>
              <a:rPr lang="en-GB" sz="28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POKLICNA REHABILITACIJA </a:t>
            </a:r>
            <a:r>
              <a:rPr lang="sl-SI" sz="28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– starostna struktura 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3CDE78A4-F596-4AD2-87FB-E8B4DDEAAAE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5536" y="1988840"/>
            <a:ext cx="7992888" cy="3649960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sl-SI" sz="1800" dirty="0">
                <a:solidFill>
                  <a:srgbClr val="2F549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 </a:t>
            </a:r>
            <a:endParaRPr lang="sl-SI" dirty="0">
              <a:solidFill>
                <a:schemeClr val="tx1"/>
              </a:solidFill>
            </a:endParaRPr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137F1B66-0829-4F74-B41F-753040211FD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0" t="5072" r="6305" b="30176"/>
          <a:stretch/>
        </p:blipFill>
        <p:spPr bwMode="auto">
          <a:xfrm>
            <a:off x="1259632" y="2204864"/>
            <a:ext cx="6840760" cy="3433936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481627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B418ADE-60C3-4422-B4CD-64B3721EE4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35696" y="1196752"/>
            <a:ext cx="4896544" cy="576064"/>
          </a:xfrm>
          <a:noFill/>
          <a:ln>
            <a:noFill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/>
          <a:lstStyle/>
          <a:p>
            <a:br>
              <a:rPr lang="sl-SI" sz="3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24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NAMEN IN CILJ</a:t>
            </a:r>
            <a:r>
              <a:rPr lang="sl-SI" sz="2400" dirty="0">
                <a:solidFill>
                  <a:schemeClr val="accent1"/>
                </a:solidFill>
                <a:latin typeface="+mn-lt"/>
                <a:cs typeface="Arial" panose="020B0604020202020204" pitchFamily="34" charset="0"/>
              </a:rPr>
              <a:t> PROJEKTA ZPZR</a:t>
            </a:r>
            <a:br>
              <a:rPr lang="sl-SI" sz="3600" dirty="0">
                <a:solidFill>
                  <a:schemeClr val="accent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sl-SI" sz="3600" dirty="0">
              <a:solidFill>
                <a:schemeClr val="accent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1F958F00-0B69-4A54-A0C6-BE0E34F362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31540" y="1844824"/>
            <a:ext cx="8280920" cy="4752528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sl-SI" sz="1800" dirty="0">
              <a:solidFill>
                <a:schemeClr val="tx1"/>
              </a:solidFill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l-SI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Pobuda MDDSZ </a:t>
            </a:r>
            <a:r>
              <a:rPr lang="sl-SI" sz="18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za projekt </a:t>
            </a:r>
            <a:r>
              <a:rPr lang="sl-SI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“Zgodnja poklicna in zaposlitvena rehabilitacija v procesu vračanja na delo“ </a:t>
            </a:r>
            <a:endParaRPr lang="sl-SI" sz="1800" dirty="0">
              <a:solidFill>
                <a:schemeClr val="accent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sl-SI" sz="1800" dirty="0">
              <a:solidFill>
                <a:schemeClr val="accent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l-SI" sz="180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O</a:t>
            </a:r>
            <a:r>
              <a:rPr lang="sl-SI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snovni namen projekta: s </a:t>
            </a:r>
            <a:r>
              <a:rPr lang="sl-SI" sz="18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posodobljenim modelom celostne rehabilitacije </a:t>
            </a:r>
            <a:r>
              <a:rPr lang="sl-SI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 pripravljenimi </a:t>
            </a:r>
            <a:r>
              <a:rPr lang="sl-SI" sz="18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podlagami za odločevalce </a:t>
            </a:r>
            <a:r>
              <a:rPr lang="sl-SI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vplivati na vzpostavitev novega celostnega modela zgodnje poklicne in zaposlitvene rehabilitacije v procesu vračanja na delo ter tako prispevati k višjemu deležu zaposlenih oseb.</a:t>
            </a: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sl-SI" sz="180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 algn="just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sl-SI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Dolgoročni cilj projekta: </a:t>
            </a:r>
            <a:r>
              <a:rPr lang="sl-SI" sz="1800" dirty="0">
                <a:solidFill>
                  <a:schemeClr val="accent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razširitev poklicne rehabilitacije </a:t>
            </a:r>
            <a:r>
              <a:rPr lang="sl-SI" sz="180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na vse nivoje zdravstvenega varstva in posodobitev poklicne rehabilitacije kot pravice po ZPIZ. Učinki se bodo odražali tudi v skrajševanju bolniških staležev.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sl-SI" sz="2400" dirty="0">
              <a:latin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29844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DU 2010">
      <a:dk1>
        <a:srgbClr val="999999"/>
      </a:dk1>
      <a:lt1>
        <a:sysClr val="window" lastClr="FFFFFF"/>
      </a:lt1>
      <a:dk2>
        <a:srgbClr val="000000"/>
      </a:dk2>
      <a:lt2>
        <a:srgbClr val="D8D8D8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MDDSZ_predstavitev PPT</Template>
  <TotalTime>7171</TotalTime>
  <Words>2077</Words>
  <Application>Microsoft Office PowerPoint</Application>
  <PresentationFormat>Diaprojekcija na zaslonu (4:3)</PresentationFormat>
  <Paragraphs>201</Paragraphs>
  <Slides>18</Slides>
  <Notes>4</Notes>
  <HiddenSlides>0</HiddenSlides>
  <MMClips>0</MMClips>
  <ScaleCrop>false</ScaleCrop>
  <HeadingPairs>
    <vt:vector size="6" baseType="variant">
      <vt:variant>
        <vt:lpstr>Uporabljene pisave</vt:lpstr>
      </vt:variant>
      <vt:variant>
        <vt:i4>6</vt:i4>
      </vt:variant>
      <vt:variant>
        <vt:lpstr>Tema</vt:lpstr>
      </vt:variant>
      <vt:variant>
        <vt:i4>2</vt:i4>
      </vt:variant>
      <vt:variant>
        <vt:lpstr>Naslovi diapozitivov</vt:lpstr>
      </vt:variant>
      <vt:variant>
        <vt:i4>18</vt:i4>
      </vt:variant>
    </vt:vector>
  </HeadingPairs>
  <TitlesOfParts>
    <vt:vector size="26" baseType="lpstr">
      <vt:lpstr>Arial</vt:lpstr>
      <vt:lpstr>Arial Narrow</vt:lpstr>
      <vt:lpstr>Calibri</vt:lpstr>
      <vt:lpstr>Courier New</vt:lpstr>
      <vt:lpstr>Republika</vt:lpstr>
      <vt:lpstr>Wingdings</vt:lpstr>
      <vt:lpstr>Officeova tema</vt:lpstr>
      <vt:lpstr>Custom Design</vt:lpstr>
      <vt:lpstr>    Zaključki projekta Zgodnja poklicna in zaposlitvena rehabilitacija v procesu vračanja na delo    Projekt ZPZR z vidika MDDSZ      24. 11. 2022 </vt:lpstr>
      <vt:lpstr> NAMEN IN CILJ </vt:lpstr>
      <vt:lpstr> NAMEN IN CILJ </vt:lpstr>
      <vt:lpstr>POKLICNA REHABILITACIJA DANES</vt:lpstr>
      <vt:lpstr>OBLIKE POKLICNE REHABILITACIJE </vt:lpstr>
      <vt:lpstr>POKLICNA REHABILITACIJA </vt:lpstr>
      <vt:lpstr>POKLICNA REHABILITACIJA –prikaz vključenosti v postopek poklicne rehabilitacije</vt:lpstr>
      <vt:lpstr>POKLICNA REHABILITACIJA – starostna struktura </vt:lpstr>
      <vt:lpstr> NAMEN IN CILJ PROJEKTA ZPZR </vt:lpstr>
      <vt:lpstr>  IZHODIŠČA NA PODLAGI DOSEDANJIH AKTIVNOSTI  </vt:lpstr>
      <vt:lpstr> ANALIZA SISTEMA POKOJNINSKEGA IN INVALIDSKEGA ZAVAROVANJA V REPUBLIKI SLOVENIJI   </vt:lpstr>
      <vt:lpstr>PowerPointova predstavitev</vt:lpstr>
      <vt:lpstr> ANALIZA SISTEMA POKOJNINSKEGA IN INVALIDSKEGA ZAVAROVANJA V REPUBLIKI SLOVENIJI  </vt:lpstr>
      <vt:lpstr>  BELA KNJIGA O POKOJNINAH,  2016   </vt:lpstr>
      <vt:lpstr>  USKLAJENA IZHODIŠČA ZA PRENOVO SISTEMA POKOJNINSKEGA IN INVALIDSKEGA ZAVAROVANJA V RS, 2017   </vt:lpstr>
      <vt:lpstr>   NAČRT ZA OKREVANJE IN ODPORNOST (JUNIJ 2021)    </vt:lpstr>
      <vt:lpstr>   SKLEPNE MISLI    </vt:lpstr>
      <vt:lpstr>PowerPointova predstavitev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Nuša Kerč</dc:creator>
  <cp:lastModifiedBy>Katja Rihar Bajuk</cp:lastModifiedBy>
  <cp:revision>118</cp:revision>
  <dcterms:created xsi:type="dcterms:W3CDTF">2021-08-13T07:34:34Z</dcterms:created>
  <dcterms:modified xsi:type="dcterms:W3CDTF">2022-11-22T10:05:48Z</dcterms:modified>
</cp:coreProperties>
</file>