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60" r:id="rId2"/>
    <p:sldMasterId id="2147483672" r:id="rId3"/>
    <p:sldMasterId id="2147483686" r:id="rId4"/>
  </p:sldMasterIdLst>
  <p:notesMasterIdLst>
    <p:notesMasterId r:id="rId30"/>
  </p:notesMasterIdLst>
  <p:sldIdLst>
    <p:sldId id="322" r:id="rId5"/>
    <p:sldId id="423" r:id="rId6"/>
    <p:sldId id="470" r:id="rId7"/>
    <p:sldId id="451" r:id="rId8"/>
    <p:sldId id="440" r:id="rId9"/>
    <p:sldId id="471" r:id="rId10"/>
    <p:sldId id="428" r:id="rId11"/>
    <p:sldId id="436" r:id="rId12"/>
    <p:sldId id="475" r:id="rId13"/>
    <p:sldId id="426" r:id="rId14"/>
    <p:sldId id="427" r:id="rId15"/>
    <p:sldId id="438" r:id="rId16"/>
    <p:sldId id="476" r:id="rId17"/>
    <p:sldId id="477" r:id="rId18"/>
    <p:sldId id="478" r:id="rId19"/>
    <p:sldId id="479" r:id="rId20"/>
    <p:sldId id="480" r:id="rId21"/>
    <p:sldId id="481" r:id="rId22"/>
    <p:sldId id="482" r:id="rId23"/>
    <p:sldId id="483" r:id="rId24"/>
    <p:sldId id="484" r:id="rId25"/>
    <p:sldId id="485" r:id="rId26"/>
    <p:sldId id="486" r:id="rId27"/>
    <p:sldId id="447" r:id="rId28"/>
    <p:sldId id="456" r:id="rId2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ka Teržan" initials="MT" lastIdx="1" clrIdx="0">
    <p:extLst>
      <p:ext uri="{19B8F6BF-5375-455C-9EA6-DF929625EA0E}">
        <p15:presenceInfo xmlns:p15="http://schemas.microsoft.com/office/powerpoint/2012/main" userId="S-1-5-21-1119494295-1397051868-817656539-32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rednji slog 2 – poudare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670E3-CFB6-4596-8309-AEB550FCADC6}" type="datetimeFigureOut">
              <a:rPr lang="sl-SI" smtClean="0"/>
              <a:t>24.11.2022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F9CDC-32E3-491F-9435-01AE71995E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325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stranske slike 1">
            <a:extLst>
              <a:ext uri="{FF2B5EF4-FFF2-40B4-BE49-F238E27FC236}">
                <a16:creationId xmlns:a16="http://schemas.microsoft.com/office/drawing/2014/main" id="{B1372842-5FFE-4F69-DA68-0DD56817B0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Ograda opomb 2">
            <a:extLst>
              <a:ext uri="{FF2B5EF4-FFF2-40B4-BE49-F238E27FC236}">
                <a16:creationId xmlns:a16="http://schemas.microsoft.com/office/drawing/2014/main" id="{7814EAE0-B1CF-FE66-D9F8-F7ED16650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l-SI" altLang="sl-SI"/>
              <a:t>VRC is placed, Daisy, meadow plant</a:t>
            </a:r>
          </a:p>
        </p:txBody>
      </p:sp>
      <p:sp>
        <p:nvSpPr>
          <p:cNvPr id="5124" name="Ograda številke diapozitiva 3">
            <a:extLst>
              <a:ext uri="{FF2B5EF4-FFF2-40B4-BE49-F238E27FC236}">
                <a16:creationId xmlns:a16="http://schemas.microsoft.com/office/drawing/2014/main" id="{5092CB41-EBFD-E976-4D52-014A8AB0AC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BF5AD0-6ADA-48D1-9BD7-6E840481C043}" type="slidenum">
              <a:rPr lang="sl-SI" altLang="sl-SI" smtClean="0"/>
              <a:pPr/>
              <a:t>1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grada stranske slike 1">
            <a:extLst>
              <a:ext uri="{FF2B5EF4-FFF2-40B4-BE49-F238E27FC236}">
                <a16:creationId xmlns:a16="http://schemas.microsoft.com/office/drawing/2014/main" id="{81E54844-4694-FFF5-2FC9-8C7D0FDCF2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Ograda opomb 2">
            <a:extLst>
              <a:ext uri="{FF2B5EF4-FFF2-40B4-BE49-F238E27FC236}">
                <a16:creationId xmlns:a16="http://schemas.microsoft.com/office/drawing/2014/main" id="{0D722264-54D0-86C1-C494-F9C5DE4B7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/>
          </a:p>
        </p:txBody>
      </p:sp>
      <p:sp>
        <p:nvSpPr>
          <p:cNvPr id="13316" name="Ograda številke diapozitiva 3">
            <a:extLst>
              <a:ext uri="{FF2B5EF4-FFF2-40B4-BE49-F238E27FC236}">
                <a16:creationId xmlns:a16="http://schemas.microsoft.com/office/drawing/2014/main" id="{E81DB0D5-5682-82F6-8FAC-271F2166A5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AA8202-A957-4B23-BBE6-1A5C64D6328D}" type="slidenum">
              <a:rPr lang="sl-SI" altLang="sl-SI" smtClean="0"/>
              <a:pPr/>
              <a:t>2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AFEF1B4-9B37-44E3-9155-4EB2203DE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1792-2DC5-4DB4-8C84-6D2DF7639CD0}" type="datetimeFigureOut">
              <a:rPr lang="sl-SI" smtClean="0"/>
              <a:t>24.11.2022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F92DA29-73E6-4ABB-A2EA-11BC48E21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FCEFCCB-4C9B-4DC7-9653-72E4EB0B0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914B-2CF4-45C0-A771-6F14205B92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575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207230-5545-4DAF-9495-876E62CBE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3D87E8F4-AB83-4B43-AC50-5274FB495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7041C39-568F-4FD5-99CD-62C6FF25E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95AB8CA-B0BA-4E4A-B556-417261FE9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A2E4-8D14-4C36-B54E-55062B633495}" type="datetime1">
              <a:rPr lang="sl-SI" smtClean="0"/>
              <a:t>24.11.2022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A16CE92-F35E-48FD-B7FD-23D1B6F8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na to mesto vpišemo naslov/avtorja predstavitve</a:t>
            </a:r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4A297D9-BD2E-4092-8C43-C64F9243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79C7-1E7B-4E6F-8785-A3EA80C825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901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B3B4DB-0DD7-4D69-9D45-1915E99A5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0636324-EF27-4198-9322-97F9CE8F5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6FED367-B231-4D3E-885E-38192076B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2702-D2D5-40BA-9161-C01186C884B3}" type="datetime1">
              <a:rPr lang="sl-SI" smtClean="0"/>
              <a:t>24.11.2022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DA0996B-EC86-4BBB-B385-8084919DF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na to mesto vpišemo naslov/avtorja predstavitve</a:t>
            </a: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FD3E3C7-F1A4-4CAA-9618-197ABB1B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79C7-1E7B-4E6F-8785-A3EA80C825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9992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8C2D498B-141F-41C9-9FE1-3F77D3C12C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A8B6E5F-160F-4D3F-BD7F-4C0ED9956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AED89F6-BAA6-4DF9-96BA-3A26AC3BC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1A2B-F79B-4681-BE86-EC393CDC04C0}" type="datetime1">
              <a:rPr lang="sl-SI" smtClean="0"/>
              <a:t>24.11.2022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B962917-D0D2-4CC5-9B9F-CD92B8D8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na to mesto vpišemo naslov/avtorja predstavitve</a:t>
            </a: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5B0C47B-8F5E-4289-83C3-11E5B067D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79C7-1E7B-4E6F-8785-A3EA80C825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5923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datuma 5">
            <a:extLst>
              <a:ext uri="{FF2B5EF4-FFF2-40B4-BE49-F238E27FC236}">
                <a16:creationId xmlns:a16="http://schemas.microsoft.com/office/drawing/2014/main" id="{C5EDD857-8180-8CAE-5141-ADA514042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noge 6">
            <a:extLst>
              <a:ext uri="{FF2B5EF4-FFF2-40B4-BE49-F238E27FC236}">
                <a16:creationId xmlns:a16="http://schemas.microsoft.com/office/drawing/2014/main" id="{A5DA4D4A-BDFA-D02E-E840-B164FE300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7">
            <a:extLst>
              <a:ext uri="{FF2B5EF4-FFF2-40B4-BE49-F238E27FC236}">
                <a16:creationId xmlns:a16="http://schemas.microsoft.com/office/drawing/2014/main" id="{56F4E7A5-3516-66EA-25A7-35C1B960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5691A-3913-4787-81E7-CD7D62D155F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48508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898052-E381-4873-8336-5970127EA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B4E6B08-231F-4C5D-A83E-C3ED32B0C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FE45AC6-1593-4186-9F63-7CCD03B3E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38D1-C5AB-42E9-8D94-90F3B96B6390}" type="datetimeFigureOut">
              <a:rPr lang="sl-SI" smtClean="0"/>
              <a:t>24.11.2022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4AF57E6-F1A3-4C41-879E-E6151DA69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B571D15-AA9B-499D-AA38-FEBD46B8E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6BD-9C62-4D47-91AF-907F817336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9599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9096F6-96F5-4E7F-8509-B2D52F476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CEB99F9-CC40-4967-A92E-6B0BBE52A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DF98BF5-B48B-4F59-9121-148EB2E64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38D1-C5AB-42E9-8D94-90F3B96B6390}" type="datetimeFigureOut">
              <a:rPr lang="sl-SI" smtClean="0"/>
              <a:t>24.11.2022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F6ED3C4-3969-4A5A-936A-31C7F0FBD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A0896E1-8D38-41A7-85B3-F3FFC88A2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6BD-9C62-4D47-91AF-907F817336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5088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C8FFA2-6D7C-4DD3-BEC7-45D9EEAFC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D26D123-F09A-466E-9E8C-A6D8DD9CF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5F523B5-3D80-457F-9165-058F421A2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38D1-C5AB-42E9-8D94-90F3B96B6390}" type="datetimeFigureOut">
              <a:rPr lang="sl-SI" smtClean="0"/>
              <a:t>24.11.2022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3D77255-A7CB-49D0-B96B-64EEC7C36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10FC38A-AE2B-4B21-804F-3CFDC90A1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6BD-9C62-4D47-91AF-907F817336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2056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5F74C4-A0CC-4E78-8475-D2930D96A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9EC5EA-15F6-413C-B577-9160D0999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F9A5219-709A-4BB0-8553-EDAF0AAAD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E05DE85-3CA9-48A3-98B7-F70EEC725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38D1-C5AB-42E9-8D94-90F3B96B6390}" type="datetimeFigureOut">
              <a:rPr lang="sl-SI" smtClean="0"/>
              <a:t>24.11.2022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11B15E0-5876-4F9C-BB34-2FDBCF9E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4559007-8536-4FDD-9B84-53B36477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6BD-9C62-4D47-91AF-907F817336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2763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B448BB-A786-48E6-8ECF-32C2B876D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532937" cy="1325563"/>
          </a:xfrm>
        </p:spPr>
        <p:txBody>
          <a:bodyPr/>
          <a:lstStyle/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A1B4C50-6098-470E-8AE6-93A08B8C3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E390E07-736B-4DFA-B7AF-0FDC6B1B3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D8EEA148-6814-40E3-809B-B3FE0B14E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F66C4F90-CCA0-4C35-B625-5E23B23DC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420E3D1E-003F-4544-A664-8BD05BB37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38D1-C5AB-42E9-8D94-90F3B96B6390}" type="datetimeFigureOut">
              <a:rPr lang="sl-SI" smtClean="0"/>
              <a:t>24.11.2022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0F8223B2-2F74-4594-BE35-E0CA9AB19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D1DD5B02-3ADE-407C-A624-FCF3F8EEE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6BD-9C62-4D47-91AF-907F817336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8757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4FC799-5E26-4B86-A91E-6C08C018C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B619F42C-BE41-47F3-8BA2-581AAB68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38D1-C5AB-42E9-8D94-90F3B96B6390}" type="datetimeFigureOut">
              <a:rPr lang="sl-SI" smtClean="0"/>
              <a:t>24.11.2022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585646E8-752D-4E70-A8B6-B12CB1AC5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13A44796-87B6-480C-88B9-FCE5E1D7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6BD-9C62-4D47-91AF-907F817336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834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BA8D99-2C6C-4D18-B329-03D8B1001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38F5A4D-4918-4F15-90A6-34B1682D0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1BE25B1-FD96-41D9-9705-003F83411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764D-EC77-4356-BCC5-39AFD5349D82}" type="datetime1">
              <a:rPr lang="sl-SI" smtClean="0"/>
              <a:t>24.11.2022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4012CA6-946C-465C-8B11-DD49B26B4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na to mesto vpišemo naslov/avtorja predstavitve</a:t>
            </a: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BE8304F-9C73-4026-A3C2-C68889641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79C7-1E7B-4E6F-8785-A3EA80C825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1624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FD7286B7-8DCC-4979-9E35-A454C6C57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38D1-C5AB-42E9-8D94-90F3B96B6390}" type="datetimeFigureOut">
              <a:rPr lang="sl-SI" smtClean="0"/>
              <a:t>24.11.2022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E404956D-9C41-4BC3-AE27-4667EDD60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99C8CFF0-64D4-4B94-A6E4-A694A70A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6BD-9C62-4D47-91AF-907F817336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8424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E8FBF9-1B30-4C0D-8CA9-01D072097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3B5C185-1FCF-4363-A144-6E0B3C366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57300"/>
            <a:ext cx="6172200" cy="4603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F3EDBB8-1106-4259-BB23-D98B73FBF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1355CE5-E808-4EC5-B8C1-DCF70BC07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38D1-C5AB-42E9-8D94-90F3B96B6390}" type="datetimeFigureOut">
              <a:rPr lang="sl-SI" smtClean="0"/>
              <a:t>24.11.2022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F0613A9-69AE-4FDD-B99C-9AEC30FB6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A9C93C5-8669-4BD4-873C-50988A47F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6BD-9C62-4D47-91AF-907F817336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1517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F75027-C609-44D4-B737-E19E7D16A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86C29C08-7B0F-4625-A835-C4A77FDFF0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85863"/>
            <a:ext cx="6172200" cy="46751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96B6CB6-0F45-41A4-B9D5-31534A701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167A345-7792-4356-95AB-E307AA843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38D1-C5AB-42E9-8D94-90F3B96B6390}" type="datetimeFigureOut">
              <a:rPr lang="sl-SI" smtClean="0"/>
              <a:t>24.11.2022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FD456FB-B85A-43B7-A3C4-B785C6D5F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AAD05E1-2197-463E-93D8-BBB627C72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6BD-9C62-4D47-91AF-907F817336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570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A432C4-3954-431F-B0C5-456EF248D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071B864-7A34-4848-948E-EE6CBA4F2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29A459B-A1B4-40A2-93C2-52C955A79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38D1-C5AB-42E9-8D94-90F3B96B6390}" type="datetimeFigureOut">
              <a:rPr lang="sl-SI" smtClean="0"/>
              <a:t>24.11.2022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5360898-E4E8-4ED4-9A6B-764AAB4D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FA1C65F-E5E1-40CF-9E80-386B8487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6BD-9C62-4D47-91AF-907F817336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8496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78176F0E-921A-4E60-A702-FE93D5C062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243013"/>
            <a:ext cx="2628900" cy="4933950"/>
          </a:xfrm>
        </p:spPr>
        <p:txBody>
          <a:bodyPr vert="eaVert"/>
          <a:lstStyle/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9BEB5C1-294F-4D41-8962-858EDD14C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C4192A3-91DC-4C10-BE08-78E1691D7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38D1-C5AB-42E9-8D94-90F3B96B6390}" type="datetimeFigureOut">
              <a:rPr lang="sl-SI" smtClean="0"/>
              <a:t>24.11.2022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40684F5-999B-4B32-99D2-5CCA23412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C256ACF-C77E-4016-AE12-F1C78FDF1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6BD-9C62-4D47-91AF-907F817336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3479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46288C-4614-4B3A-8015-71566882E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D4B3BD5-78DD-4E50-A727-B8B607079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7F757D4-D574-4427-9494-A9AE9409B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951E-9D1A-44BB-A418-B5590125558D}" type="datetimeFigureOut">
              <a:rPr lang="sl-SI" smtClean="0"/>
              <a:t>24.11.2022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672D14A-607A-4ECB-8BB3-E42A8CFA3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6C4FEBD-500F-4E4B-80B9-73B2F8BCB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301F-8928-4E08-8B51-4D13A81AB7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5401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AD0E0E-CFA2-4F9F-B00D-A11A2340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52CBA78-5A77-42CB-8422-DE60C0919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B518A3B-AAC6-4071-A68E-67BED8D8F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951E-9D1A-44BB-A418-B5590125558D}" type="datetimeFigureOut">
              <a:rPr lang="sl-SI" smtClean="0"/>
              <a:t>24.11.2022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425B8A8-210D-4180-B6EB-D7358974B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F369123-90BC-4EDC-A292-6147F6E0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301F-8928-4E08-8B51-4D13A81AB7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91228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65E99B-A91A-4E25-B0C9-DEA100A2F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1C9240B-7311-4A41-A347-5AFE91EA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CD278A7-70A3-4120-8304-A7A760A41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951E-9D1A-44BB-A418-B5590125558D}" type="datetimeFigureOut">
              <a:rPr lang="sl-SI" smtClean="0"/>
              <a:t>24.11.2022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FE430DE-E3FF-42EC-B355-B502241D5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AFC6D53-A20C-4DF4-903B-810B1C6C1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301F-8928-4E08-8B51-4D13A81AB7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07297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B2DA47-B5B7-4059-8AD7-10BA46C9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7531BE5-B7D6-4C5A-8FF4-85E6640B3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423532D-03B2-4E97-8B5F-73E3175CF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6F6AAA0-6736-4163-90DE-4B9B036F7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951E-9D1A-44BB-A418-B5590125558D}" type="datetimeFigureOut">
              <a:rPr lang="sl-SI" smtClean="0"/>
              <a:t>24.11.2022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6C2C5A7-F5E8-45B3-8188-0B93BD8BB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425980E-5A49-4CDA-A477-F7B3E31D9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301F-8928-4E08-8B51-4D13A81AB7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5318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2DFED2-1203-4B74-A66F-4A0D11034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B293B51-DFC3-40CA-9D2D-AC04E3EC2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5363E3E-CDD4-485E-AEB6-3B61FEC5A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CF7C818A-360C-440E-AEB4-3FA65D6DC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D141711-182E-4AD8-B351-F3A4D211F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62EDB656-EDFD-4DC4-A48B-8925919BA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951E-9D1A-44BB-A418-B5590125558D}" type="datetimeFigureOut">
              <a:rPr lang="sl-SI" smtClean="0"/>
              <a:t>24.11.2022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4714AA5D-54FE-492E-A65A-64FDB0F1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DA04656B-B3E9-4FC5-8BED-C3877B2EE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301F-8928-4E08-8B51-4D13A81AB7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630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E522F8-3F5B-433D-A880-4E86C0941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8BF2849-BE41-489A-A9B9-B2169A681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A7CDADD-0ABA-43E9-B3D6-E248B9340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C54F5-9774-4281-BEA0-22D760B38F28}" type="datetime1">
              <a:rPr lang="sl-SI" smtClean="0"/>
              <a:t>24.11.2022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B319B63-4FD3-40E5-853C-7108E00A6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na to mesto vpišemo naslov/avtorja predstavitve</a:t>
            </a: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741E83A-DC27-4F98-92F0-677D74A7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79C7-1E7B-4E6F-8785-A3EA80C825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4777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EDDB9E-789C-47BD-AD67-D4DC6C2B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CF94BCBA-E39C-47A9-913F-222446E1D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951E-9D1A-44BB-A418-B5590125558D}" type="datetimeFigureOut">
              <a:rPr lang="sl-SI" smtClean="0"/>
              <a:t>24.11.2022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622510C-1D13-48A7-BB09-F535B4CFE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81FB9D40-8219-4051-A50D-607C1D616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301F-8928-4E08-8B51-4D13A81AB7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32614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AE0ECE7-CAA2-4C34-B76D-546128FDA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951E-9D1A-44BB-A418-B5590125558D}" type="datetimeFigureOut">
              <a:rPr lang="sl-SI" smtClean="0"/>
              <a:t>24.11.2022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0384CFE7-5D6E-4A2F-A257-605B9ED4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641A7B1E-74E5-4554-8B4F-207F0F9D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301F-8928-4E08-8B51-4D13A81AB7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99745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B45576-7934-4B81-AF07-6A7BCD0B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8E0FE4C-6296-4674-86D9-283696A9B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B9FE50A-D5EB-4D8B-8FF9-3ADBA75D5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3F8414D-2335-47FF-B57D-30F44B5C8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951E-9D1A-44BB-A418-B5590125558D}" type="datetimeFigureOut">
              <a:rPr lang="sl-SI" smtClean="0"/>
              <a:t>24.11.2022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6FECC8A-6CA4-420B-8907-B4C6772DD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0F0A266-5433-4BB0-A3DB-5E6540DA6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301F-8928-4E08-8B51-4D13A81AB7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83167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415C2A-2D90-4328-A4C5-C1DD2F911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2E9064FF-91C1-46A4-9831-3FAC6853A2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271B25B-87FB-4CF9-B33F-F419F61C3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9E35C1B-6DB2-4F37-B054-EEA747794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951E-9D1A-44BB-A418-B5590125558D}" type="datetimeFigureOut">
              <a:rPr lang="sl-SI" smtClean="0"/>
              <a:t>24.11.2022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53A87E5-8D97-4BD1-8048-3C4E4E111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F5B6B37-70D6-4F56-96B8-B465BC6CC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301F-8928-4E08-8B51-4D13A81AB7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7664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8230B8-40A5-46BA-AF4C-4E6E284D5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EEB9EF7-49B1-46AD-A1A7-BA1259911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5DB7FD4-C9DC-4FE0-8656-ED0EB1F03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951E-9D1A-44BB-A418-B5590125558D}" type="datetimeFigureOut">
              <a:rPr lang="sl-SI" smtClean="0"/>
              <a:t>24.11.2022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1371EE3-AFFB-4EFF-9F45-B9AA6F2B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5A3F2E5-5222-4D6A-8768-A54F94D9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301F-8928-4E08-8B51-4D13A81AB7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5420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4E4EBCE-3FAD-4B5B-B6FB-847A99C13C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34EE830-4A52-4EFE-BB0F-80FDA6EDC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8EB0EB8-57FE-47D3-B081-CCF561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951E-9D1A-44BB-A418-B5590125558D}" type="datetimeFigureOut">
              <a:rPr lang="sl-SI" smtClean="0"/>
              <a:t>24.11.2022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563B080-2395-40E8-829F-5AB5E829F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0649AA4-AC81-47E8-83C7-B5A7CBC2A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301F-8928-4E08-8B51-4D13A81AB7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005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5EA47D-08DA-4DCE-8344-93FA9B730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FB0B2D5-B440-4D04-A520-2502C4DF0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AD82418-FADF-4BCD-9E6A-F7815D1F2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74B8-A8BC-4621-AD93-2771DA081531}" type="datetime1">
              <a:rPr lang="sl-SI" smtClean="0"/>
              <a:t>24.11.2022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EEE78E9-D67E-4ED8-AD69-43B4C4558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na to mesto vpišemo naslov/avtorja predstavitve</a:t>
            </a: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1B4EEAE-EB0A-4FE4-A168-AF998129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79C7-1E7B-4E6F-8785-A3EA80C825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121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9C44E1-F2CB-44A8-85C7-BDC7AFAA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F1E6A6C-0865-42B5-A5AA-AB0D44C33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31087C1-55F7-4087-984A-2CD6F1E78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F8AE214-97EC-41E5-8FF7-7B94CADF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B47A-DC87-4055-B100-284E08168F0D}" type="datetime1">
              <a:rPr lang="sl-SI" smtClean="0"/>
              <a:t>24.11.2022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FB1D656-58E5-4D5A-A732-DAFA98611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na to mesto vpišemo naslov/avtorja predstavitve</a:t>
            </a:r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E77A5BC-E860-4753-BB58-68B5909C2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79C7-1E7B-4E6F-8785-A3EA80C825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77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68AD1E-DF04-4567-A70F-892C0F065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01660F3-F5F6-4534-A00F-EEC530545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AA7E6EC-75C0-4833-A21B-9E4BFC6B8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1D5C2BE3-6414-418D-8EBA-D717C97576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764303D-2932-4EE2-9832-89E25B40DE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8294611-E8B6-4040-A71F-B5A920B33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B974-EF51-40D6-B343-9598EA35F646}" type="datetime1">
              <a:rPr lang="sl-SI" smtClean="0"/>
              <a:t>24.11.2022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531DB914-AC03-41CF-BF02-A34B3343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na to mesto vpišemo naslov/avtorja predstavitve</a:t>
            </a:r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28386E33-3EEF-4793-97DF-52652D3E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79C7-1E7B-4E6F-8785-A3EA80C825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80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B92518-C5A1-423E-984C-DF4B8D0D5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EF68A7E9-C7C3-425C-B8AF-14257BF12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D53D7-9DB6-4EB0-A068-C71442737FCF}" type="datetime1">
              <a:rPr lang="sl-SI" smtClean="0"/>
              <a:t>24.11.2022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F9069F5-BE73-428C-8505-933DCD8A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na to mesto vpišemo naslov/avtorja predstavitve</a:t>
            </a:r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2EBDC41A-C1A5-4C55-9BC3-5F6524B00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79C7-1E7B-4E6F-8785-A3EA80C825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526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A48023B0-4692-413E-8F4B-32CCC367E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8C98-3156-493F-AF04-CD546562DEED}" type="datetime1">
              <a:rPr lang="sl-SI" smtClean="0"/>
              <a:t>24.11.2022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F79F2F5A-7046-4118-AA32-C21ADA947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na to mesto vpišemo naslov/avtorja predstavitve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F6ED30E-AEFD-4F68-AD42-3A385C8AF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79C7-1E7B-4E6F-8785-A3EA80C825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996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AE7E76-DCFD-47EB-91AF-51A934766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45697D9-A3D7-42A2-B952-EC9849065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CE2E0C9-2FE4-4A57-817A-208309AC1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729BC08-9395-4629-B99A-7108381A6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3EA7-698C-4C71-8520-2A3E30661555}" type="datetime1">
              <a:rPr lang="sl-SI" smtClean="0"/>
              <a:t>24.11.2022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BEBF950-845F-4CA7-96EF-82914085A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na to mesto vpišemo naslov/avtorja predstavitve</a:t>
            </a:r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935B670-B094-4E27-8BC9-8D5A662FA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79C7-1E7B-4E6F-8785-A3EA80C825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6706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416DEFE-479A-486A-A4CC-BC6613AA4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D1792-2DC5-4DB4-8C84-6D2DF7639CD0}" type="datetimeFigureOut">
              <a:rPr lang="sl-SI" smtClean="0"/>
              <a:t>24.11.2022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40D0E1A-A0FE-4093-9FC9-9DF9941AE6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058CA0A-4DD7-4DB2-BDC7-7F8693365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9914B-2CF4-45C0-A771-6F14205B92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010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, ki vsebuje besede stavba&#10;&#10;Opis je samodejno ustvarjen">
            <a:extLst>
              <a:ext uri="{FF2B5EF4-FFF2-40B4-BE49-F238E27FC236}">
                <a16:creationId xmlns:a16="http://schemas.microsoft.com/office/drawing/2014/main" id="{24443F23-31E3-4178-9A94-A6B2276DE5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1" t="6635" b="5572"/>
          <a:stretch/>
        </p:blipFill>
        <p:spPr>
          <a:xfrm>
            <a:off x="-3878" y="3461"/>
            <a:ext cx="3903134" cy="6858000"/>
          </a:xfrm>
          <a:prstGeom prst="rect">
            <a:avLst/>
          </a:prstGeom>
        </p:spPr>
      </p:pic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FFBD9B93-EC29-47B9-98F9-31C7A37F0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3DAD5A2-E7C4-4EED-8CAA-5EA042D0C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B2EEAF2-9E62-4BDA-A5CC-D6FF2BBDF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sl-SI"/>
              <a:t>na to mesto vpišemo naslov/avtorja predstavitve</a:t>
            </a:r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788AB0A-CBB2-497A-8421-227B35192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0D779C7-1E7B-4E6F-8785-A3EA80C82571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6C534F0-44EE-4CF4-9939-96F765CDD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493D7F8-E65F-4AAE-B6FE-57FFA97DD3A4}" type="datetime1">
              <a:rPr lang="sl-SI" smtClean="0"/>
              <a:t>24.11.2022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1461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DA5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7DA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7DA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7DA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DA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DA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5CEA5F10-87F2-43C8-A8DF-43FD1522A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659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Kliknite, če želite urediti slog naslova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20B6AFD-B55A-4609-A9D1-A46B5B9B8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DD156B6-2D44-4238-9A2B-2F224FE62E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93B38D1-C5AB-42E9-8D94-90F3B96B6390}" type="datetimeFigureOut">
              <a:rPr lang="sl-SI" smtClean="0"/>
              <a:pPr/>
              <a:t>24.11.2022</a:t>
            </a:fld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55DA540-D755-4ADA-9381-0F3F4200D6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4E1CE6B-4A5E-4F19-BE2D-BEA496B25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11900"/>
            <a:ext cx="82804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E9C96BD-9C62-4D47-91AF-907F81733622}" type="slidenum">
              <a:rPr lang="sl-SI" smtClean="0"/>
              <a:pPr/>
              <a:t>‹#›</a:t>
            </a:fld>
            <a:endParaRPr lang="sl-SI" dirty="0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74F53968-79F3-4486-AA36-2053B3C90F2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72725" y="491376"/>
            <a:ext cx="1708438" cy="691496"/>
            <a:chOff x="9844870" y="388505"/>
            <a:chExt cx="2236293" cy="911008"/>
          </a:xfrm>
        </p:grpSpPr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id="{395A5FEC-DF4D-4A72-82EB-E3B7EBA98E29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547313" y="761226"/>
              <a:ext cx="1533850" cy="516149"/>
              <a:chOff x="4863393" y="3342662"/>
              <a:chExt cx="2705914" cy="891216"/>
            </a:xfrm>
          </p:grpSpPr>
          <p:pic>
            <p:nvPicPr>
              <p:cNvPr id="13" name="Slika 12">
                <a:extLst>
                  <a:ext uri="{FF2B5EF4-FFF2-40B4-BE49-F238E27FC236}">
                    <a16:creationId xmlns:a16="http://schemas.microsoft.com/office/drawing/2014/main" id="{D067E635-A576-4E0E-873F-BC16493EB87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897" r="2497" b="51411"/>
              <a:stretch/>
            </p:blipFill>
            <p:spPr>
              <a:xfrm>
                <a:off x="4863393" y="3342662"/>
                <a:ext cx="2566971" cy="891216"/>
              </a:xfrm>
              <a:prstGeom prst="rect">
                <a:avLst/>
              </a:prstGeom>
            </p:spPr>
          </p:pic>
          <p:pic>
            <p:nvPicPr>
              <p:cNvPr id="14" name="Slika 13">
                <a:extLst>
                  <a:ext uri="{FF2B5EF4-FFF2-40B4-BE49-F238E27FC236}">
                    <a16:creationId xmlns:a16="http://schemas.microsoft.com/office/drawing/2014/main" id="{74CC6B86-A117-43C6-A7DF-E81F3DAE8A0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108" t="87481" r="11513" b="2379"/>
              <a:stretch/>
            </p:blipFill>
            <p:spPr>
              <a:xfrm>
                <a:off x="7424718" y="3955191"/>
                <a:ext cx="144589" cy="194053"/>
              </a:xfrm>
              <a:prstGeom prst="rect">
                <a:avLst/>
              </a:prstGeom>
            </p:spPr>
          </p:pic>
        </p:grpSp>
        <p:pic>
          <p:nvPicPr>
            <p:cNvPr id="16" name="Slika 15" descr="Slika, ki vsebuje besede stavba&#10;&#10;Opis je samodejno ustvarjen">
              <a:extLst>
                <a:ext uri="{FF2B5EF4-FFF2-40B4-BE49-F238E27FC236}">
                  <a16:creationId xmlns:a16="http://schemas.microsoft.com/office/drawing/2014/main" id="{248DCEC1-9078-4C1F-96B7-9E7F21C6EE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69" t="-520" b="-280"/>
            <a:stretch/>
          </p:blipFill>
          <p:spPr>
            <a:xfrm>
              <a:off x="9844870" y="388505"/>
              <a:ext cx="605870" cy="911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508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DA5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7DA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7DA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7DA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DA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DA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>
            <a:extLst>
              <a:ext uri="{FF2B5EF4-FFF2-40B4-BE49-F238E27FC236}">
                <a16:creationId xmlns:a16="http://schemas.microsoft.com/office/drawing/2014/main" id="{2ADD45E3-BB7B-49DC-B8BE-3D85707AE1F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Pravokotnik 8">
              <a:extLst>
                <a:ext uri="{FF2B5EF4-FFF2-40B4-BE49-F238E27FC236}">
                  <a16:creationId xmlns:a16="http://schemas.microsoft.com/office/drawing/2014/main" id="{C7188968-C743-4E0F-B37C-9F508737BFF0}"/>
                </a:ext>
              </a:extLst>
            </p:cNvPr>
            <p:cNvSpPr/>
            <p:nvPr userDrawn="1"/>
          </p:nvSpPr>
          <p:spPr>
            <a:xfrm rot="10800000"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007DA5"/>
                </a:gs>
                <a:gs pos="100000">
                  <a:srgbClr val="007DA5">
                    <a:alpha val="28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pic>
          <p:nvPicPr>
            <p:cNvPr id="10" name="Slika 9" descr="Slika, ki vsebuje besede stavba&#10;&#10;Opis je samodejno ustvarjen">
              <a:extLst>
                <a:ext uri="{FF2B5EF4-FFF2-40B4-BE49-F238E27FC236}">
                  <a16:creationId xmlns:a16="http://schemas.microsoft.com/office/drawing/2014/main" id="{3E20939B-5957-496C-B239-B8A1D3ACA2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41" t="6635" b="5572"/>
            <a:stretch/>
          </p:blipFill>
          <p:spPr>
            <a:xfrm>
              <a:off x="0" y="0"/>
              <a:ext cx="3903134" cy="6858000"/>
            </a:xfrm>
            <a:prstGeom prst="rect">
              <a:avLst/>
            </a:prstGeom>
          </p:spPr>
        </p:pic>
      </p:grpSp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1E9005FE-DADE-45F1-9C98-EAB6238F5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2F233ED-95B2-4689-88E9-3FE838F44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BE11CD8-8F84-4C30-BC0B-F0656A6E2A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06B951E-9D1A-44BB-A418-B5590125558D}" type="datetimeFigureOut">
              <a:rPr lang="sl-SI" smtClean="0"/>
              <a:pPr/>
              <a:t>24.11.2022</a:t>
            </a:fld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835993D-2BE7-4A58-A097-9E003C4E4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2B0515A-0FD3-4E0B-83C4-A1846E7A0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6F7301F-8928-4E08-8B51-4D13A81AB7CE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370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pzr.si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7A71521A-AB91-7615-E21F-612D046DC5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9575" y="2349500"/>
            <a:ext cx="8832850" cy="1955800"/>
          </a:xfrm>
        </p:spPr>
        <p:txBody>
          <a:bodyPr/>
          <a:lstStyle/>
          <a:p>
            <a:pPr algn="ctr">
              <a:defRPr/>
            </a:pPr>
            <a:r>
              <a:rPr lang="sl-SI" altLang="sl-SI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UGOTOVITVE IN PREDLOGI V PROJEKTU </a:t>
            </a:r>
            <a:r>
              <a:rPr lang="en-GB" altLang="sl-SI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ZGODNJA POKLICNA IN ZAPOSLITVENA REHABILITACIJA </a:t>
            </a:r>
            <a:br>
              <a:rPr lang="en-GB" altLang="sl-SI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sl-SI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PROCESU VRAČANJA NA DELO</a:t>
            </a:r>
            <a:r>
              <a:rPr lang="sl-SI" altLang="sl-SI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GB" altLang="sl-SI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altLang="sl-SI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99" name="Skupina 11">
            <a:extLst>
              <a:ext uri="{FF2B5EF4-FFF2-40B4-BE49-F238E27FC236}">
                <a16:creationId xmlns:a16="http://schemas.microsoft.com/office/drawing/2014/main" id="{2BCBA663-885F-0B79-9D09-550F18C9EBE5}"/>
              </a:ext>
            </a:extLst>
          </p:cNvPr>
          <p:cNvGrpSpPr>
            <a:grpSpLocks/>
          </p:cNvGrpSpPr>
          <p:nvPr/>
        </p:nvGrpSpPr>
        <p:grpSpPr bwMode="auto">
          <a:xfrm>
            <a:off x="1935163" y="5805488"/>
            <a:ext cx="8469312" cy="1009650"/>
            <a:chOff x="0" y="0"/>
            <a:chExt cx="8898890" cy="1009650"/>
          </a:xfrm>
        </p:grpSpPr>
        <p:pic>
          <p:nvPicPr>
            <p:cNvPr id="4103" name="Slika 1">
              <a:extLst>
                <a:ext uri="{FF2B5EF4-FFF2-40B4-BE49-F238E27FC236}">
                  <a16:creationId xmlns:a16="http://schemas.microsoft.com/office/drawing/2014/main" id="{71E23CE3-9B77-6730-CAD4-740517E05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52" r="2448"/>
            <a:stretch>
              <a:fillRect/>
            </a:stretch>
          </p:blipFill>
          <p:spPr bwMode="auto">
            <a:xfrm>
              <a:off x="0" y="0"/>
              <a:ext cx="1541145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Slika 4">
              <a:extLst>
                <a:ext uri="{FF2B5EF4-FFF2-40B4-BE49-F238E27FC236}">
                  <a16:creationId xmlns:a16="http://schemas.microsoft.com/office/drawing/2014/main" id="{791B1E50-242C-FA47-24FD-C44A160C3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775" y="209550"/>
              <a:ext cx="1642110" cy="575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Slika 5">
              <a:extLst>
                <a:ext uri="{FF2B5EF4-FFF2-40B4-BE49-F238E27FC236}">
                  <a16:creationId xmlns:a16="http://schemas.microsoft.com/office/drawing/2014/main" id="{D0E14275-7ED6-74CF-A345-3C9355E0A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052"/>
            <a:stretch>
              <a:fillRect/>
            </a:stretch>
          </p:blipFill>
          <p:spPr bwMode="auto">
            <a:xfrm>
              <a:off x="7219950" y="180975"/>
              <a:ext cx="1678940" cy="800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0" name="Picture 8">
            <a:extLst>
              <a:ext uri="{FF2B5EF4-FFF2-40B4-BE49-F238E27FC236}">
                <a16:creationId xmlns:a16="http://schemas.microsoft.com/office/drawing/2014/main" id="{E3BDBBD5-2122-49C3-CD70-728236509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181101"/>
            <a:ext cx="2135188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PoljeZBesedilom 1">
            <a:extLst>
              <a:ext uri="{FF2B5EF4-FFF2-40B4-BE49-F238E27FC236}">
                <a16:creationId xmlns:a16="http://schemas.microsoft.com/office/drawing/2014/main" id="{8827E377-A61E-F437-E142-970AEB348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075" y="5232400"/>
            <a:ext cx="6134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pitchFamily="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pitchFamily="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1600" dirty="0">
                <a:latin typeface="Arial" panose="020B0604020202020204" pitchFamily="34" charset="0"/>
              </a:rPr>
              <a:t>Zaključna konferenca, Ljubljana, 24.11.2022 </a:t>
            </a:r>
          </a:p>
        </p:txBody>
      </p:sp>
      <p:sp>
        <p:nvSpPr>
          <p:cNvPr id="4102" name="PoljeZBesedilom 1">
            <a:extLst>
              <a:ext uri="{FF2B5EF4-FFF2-40B4-BE49-F238E27FC236}">
                <a16:creationId xmlns:a16="http://schemas.microsoft.com/office/drawing/2014/main" id="{33EA94B5-D49E-87B0-1B7F-7B43F63F3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389" y="4237039"/>
            <a:ext cx="84407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pitchFamily="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pitchFamily="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2000">
                <a:latin typeface="Arial" panose="020B0604020202020204" pitchFamily="34" charset="0"/>
                <a:cs typeface="Arial" panose="020B0604020202020204" pitchFamily="34" charset="0"/>
              </a:rPr>
              <a:t>Metka Teržan, Valentina Brecelj, Pavla Škerjanec </a:t>
            </a:r>
            <a:br>
              <a:rPr lang="sl-SI" altLang="sl-SI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2000">
                <a:latin typeface="Arial" panose="020B0604020202020204" pitchFamily="34" charset="0"/>
                <a:cs typeface="Arial" panose="020B0604020202020204" pitchFamily="34" charset="0"/>
              </a:rPr>
              <a:t>URI Soča, projekt ZPZR</a:t>
            </a:r>
            <a:r>
              <a:rPr lang="sl-SI" altLang="sl-SI" sz="2000"/>
              <a:t> </a:t>
            </a:r>
            <a:endParaRPr lang="sl-SI" altLang="sl-SI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slov 1">
            <a:extLst>
              <a:ext uri="{FF2B5EF4-FFF2-40B4-BE49-F238E27FC236}">
                <a16:creationId xmlns:a16="http://schemas.microsoft.com/office/drawing/2014/main" id="{9C8A6FDE-FEE1-F29B-9373-C9A7AFB296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2625" y="1341439"/>
            <a:ext cx="8229600" cy="801687"/>
          </a:xfrm>
        </p:spPr>
        <p:txBody>
          <a:bodyPr/>
          <a:lstStyle/>
          <a:p>
            <a:r>
              <a:rPr lang="sl-SI" altLang="sl-SI" sz="2400">
                <a:latin typeface="Arial" panose="020B0604020202020204" pitchFamily="34" charset="0"/>
                <a:cs typeface="Calibri" panose="020F0502020204030204" pitchFamily="34" charset="0"/>
              </a:rPr>
              <a:t>Kriteriji za vključitev zavarovancev v obravnavo</a:t>
            </a:r>
            <a:endParaRPr lang="sl-SI" altLang="sl-SI" sz="2400"/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B2F6151E-D9AF-0321-ABC4-3A94A50ED6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2349501"/>
            <a:ext cx="8229600" cy="377666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defRPr/>
            </a:pPr>
            <a:r>
              <a:rPr lang="sl-SI" altLang="sl-SI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zavarovanci mlajši od 48 let,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defRPr/>
            </a:pPr>
            <a:r>
              <a:rPr lang="sl-SI" altLang="sl-SI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 v bolniškem staležu od 3 mesecev do 1 leta,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defRPr/>
            </a:pPr>
            <a:r>
              <a:rPr lang="sl-SI" altLang="sl-SI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imajo kompleksne zdravstvene težave,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defRPr/>
            </a:pPr>
            <a:r>
              <a:rPr lang="sl-SI" altLang="sl-SI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vključujejo se tudi zavarovanci, ki čakajo na poseg,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defRPr/>
            </a:pPr>
            <a:r>
              <a:rPr lang="sl-SI" altLang="sl-SI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vključujemo delodajalce, ki imajo večje število zaposlenih v dolgotrajnem bolniškem staležu</a:t>
            </a:r>
          </a:p>
          <a:p>
            <a:pPr marL="0" indent="0">
              <a:buNone/>
              <a:defRPr/>
            </a:pPr>
            <a:endParaRPr lang="sl-SI" altLang="sl-SI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641A8E55-9404-1DE1-1AFA-C844B21C8D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8362" y="2179638"/>
            <a:ext cx="8799219" cy="3889375"/>
          </a:xfrm>
        </p:spPr>
        <p:txBody>
          <a:bodyPr/>
          <a:lstStyle/>
          <a:p>
            <a:pPr>
              <a:spcAft>
                <a:spcPts val="1200"/>
              </a:spcAft>
              <a:buFont typeface="+mj-lt"/>
              <a:buAutoNum type="arabicPeriod"/>
              <a:defRPr/>
            </a:pPr>
            <a:r>
              <a:rPr lang="sl-SI" sz="20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Obravnava pri imenovanem zdravniku ZZZS: </a:t>
            </a:r>
            <a:r>
              <a:rPr lang="sl-SI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predstavitev projekta (dopis), pridobitev soglasja zavarovanca, pripravi obrazec z osnovnimi informacijami ZPZR-1 (osnovne informacije o zavarovancu, bolezni, bolniškem staležu)</a:t>
            </a:r>
          </a:p>
          <a:p>
            <a:pPr>
              <a:spcAft>
                <a:spcPts val="1200"/>
              </a:spcAft>
              <a:buFont typeface="+mj-lt"/>
              <a:buAutoNum type="arabicPeriod"/>
              <a:defRPr/>
            </a:pPr>
            <a:r>
              <a:rPr lang="sl-SI" sz="20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Obravnava na vstopno informacijski in koordinacijski točki: </a:t>
            </a:r>
            <a:r>
              <a:rPr lang="sl-SI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strokovni delavec projekta in predstavnik izvajalca zaposlitvene rehabilitacije: motivacija za sodelovanje v projektu, podatki o delodajalcu, izbranem osebnem zdravniku.</a:t>
            </a: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sl-SI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Strokovni delavec VIK točke pozove delodajalca k sodelovanju, poizve po izvajalcu medicine dela, obvesti izbranega osebnega zdravnika o vključitvi v projekt ZPZR, spremlja bolniški stalež, potek obravnave (</a:t>
            </a:r>
            <a:r>
              <a:rPr lang="sl-SI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case</a:t>
            </a:r>
            <a:r>
              <a:rPr lang="sl-SI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management) </a:t>
            </a:r>
          </a:p>
          <a:p>
            <a:pPr>
              <a:spcAft>
                <a:spcPts val="1200"/>
              </a:spcAft>
              <a:defRPr/>
            </a:pPr>
            <a:endParaRPr lang="sl-SI" altLang="sl-SI" sz="2200" dirty="0"/>
          </a:p>
        </p:txBody>
      </p:sp>
      <p:sp>
        <p:nvSpPr>
          <p:cNvPr id="27651" name="Naslov 3">
            <a:extLst>
              <a:ext uri="{FF2B5EF4-FFF2-40B4-BE49-F238E27FC236}">
                <a16:creationId xmlns:a16="http://schemas.microsoft.com/office/drawing/2014/main" id="{74EA4A0B-802F-1B34-92D4-9A518277A7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1036638"/>
            <a:ext cx="8229600" cy="1143000"/>
          </a:xfrm>
        </p:spPr>
        <p:txBody>
          <a:bodyPr/>
          <a:lstStyle/>
          <a:p>
            <a:r>
              <a:rPr lang="sl-SI" altLang="sl-SI" sz="3600" dirty="0"/>
              <a:t>Protokol obravnave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slov 3">
            <a:extLst>
              <a:ext uri="{FF2B5EF4-FFF2-40B4-BE49-F238E27FC236}">
                <a16:creationId xmlns:a16="http://schemas.microsoft.com/office/drawing/2014/main" id="{91123DA6-AD51-E816-0869-D2C482D5A5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0287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altLang="sl-SI" sz="36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Nadaljnja obravnava zavarovanca</a:t>
            </a:r>
            <a:br>
              <a:rPr lang="sl-SI" altLang="sl-SI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l-SI" altLang="sl-SI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699" name="Označba mesta vsebine 4">
            <a:extLst>
              <a:ext uri="{FF2B5EF4-FFF2-40B4-BE49-F238E27FC236}">
                <a16:creationId xmlns:a16="http://schemas.microsoft.com/office/drawing/2014/main" id="{A2C33EDF-A30E-22A9-4683-5DC202AB2D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15000"/>
              </a:lnSpc>
              <a:buNone/>
            </a:pPr>
            <a:endParaRPr lang="sl-SI" altLang="sl-SI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altLang="sl-SI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sl-SI" altLang="sl-SI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sl-SI" altLang="sl-SI" sz="20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Specialist medicine dela, prometa in športa </a:t>
            </a:r>
            <a:r>
              <a:rPr lang="sl-SI" altLang="sl-SI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(pregled medicinske dokumentacije, razgovor z zavarovancem, usmerjen pregled, ugotovitev eventualnih omejitev za delo)</a:t>
            </a:r>
          </a:p>
          <a:p>
            <a:pPr marL="0" indent="0">
              <a:buNone/>
            </a:pPr>
            <a:endParaRPr lang="sl-SI" altLang="sl-SI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altLang="sl-SI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sl-SI" altLang="sl-SI" sz="20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Izvajalec zaposlitvene rehabilitacije </a:t>
            </a:r>
            <a:r>
              <a:rPr lang="sl-SI" altLang="sl-SI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(timska obravnava pri psihologu, delovnem terapevtu, socialni delavki, drugih članih tima)</a:t>
            </a:r>
          </a:p>
          <a:p>
            <a:pPr marL="0" indent="0">
              <a:buNone/>
            </a:pPr>
            <a:endParaRPr lang="sl-SI" altLang="sl-SI" sz="2000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altLang="sl-SI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sl-SI" altLang="sl-SI" sz="20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Kontakt z delodajalcem </a:t>
            </a:r>
            <a:r>
              <a:rPr lang="sl-SI" altLang="sl-SI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(obisk delodajalca, ogled delovnega mesta, predstavitev zmožnosti zaposlenega in individualnega načrta vračanja na delo, pripravi se zapisnik, ki ga delodajalec podpiše)</a:t>
            </a:r>
          </a:p>
          <a:p>
            <a:pPr marL="0" indent="0">
              <a:buNone/>
            </a:pPr>
            <a:endParaRPr lang="sl-SI" altLang="sl-SI" sz="2000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altLang="sl-SI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</a:t>
            </a:r>
            <a:r>
              <a:rPr lang="sl-SI" altLang="sl-SI" sz="20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Sestanek imenovanega zdravnika ZZZS in predsednika invalidske </a:t>
            </a:r>
            <a:r>
              <a:rPr lang="sl-SI" altLang="sl-SI" sz="2000" b="1" u="sng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komisje</a:t>
            </a:r>
            <a:r>
              <a:rPr lang="sl-SI" altLang="sl-SI" sz="20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altLang="sl-SI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(obravnava končnih dokumentov, pripombe, pospešitev postopkov)</a:t>
            </a:r>
            <a:endParaRPr lang="sl-SI" altLang="sl-SI" sz="2000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altLang="sl-SI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slov 3">
            <a:extLst>
              <a:ext uri="{FF2B5EF4-FFF2-40B4-BE49-F238E27FC236}">
                <a16:creationId xmlns:a16="http://schemas.microsoft.com/office/drawing/2014/main" id="{3A380D08-4258-7CA6-E464-331172DA04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l-SI" altLang="sl-SI"/>
              <a:t>Analiza pilotnega projekta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slov 1">
            <a:extLst>
              <a:ext uri="{FF2B5EF4-FFF2-40B4-BE49-F238E27FC236}">
                <a16:creationId xmlns:a16="http://schemas.microsoft.com/office/drawing/2014/main" id="{91CF7297-5F06-3A67-6E19-3B326DC6E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9875" y="1087438"/>
            <a:ext cx="6172200" cy="857250"/>
          </a:xfrm>
        </p:spPr>
        <p:txBody>
          <a:bodyPr/>
          <a:lstStyle/>
          <a:p>
            <a:r>
              <a:rPr lang="sl-SI" alt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Demografski podatki</a:t>
            </a:r>
            <a:br>
              <a:rPr lang="sl-SI" alt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altLang="sl-SI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Označba mesta vsebine 2">
            <a:extLst>
              <a:ext uri="{FF2B5EF4-FFF2-40B4-BE49-F238E27FC236}">
                <a16:creationId xmlns:a16="http://schemas.microsoft.com/office/drawing/2014/main" id="{C1986538-ADAC-A88D-BA56-B153AE4FDF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43164" y="2287588"/>
            <a:ext cx="6048375" cy="286226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sl-SI" altLang="sl-SI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100 </a:t>
            </a:r>
            <a:r>
              <a:rPr lang="sl-SI" altLang="sl-SI" sz="2000" dirty="0">
                <a:latin typeface="Arial" panose="020B0604020202020204" pitchFamily="34" charset="0"/>
                <a:cs typeface="Times New Roman" panose="02020603050405020304" pitchFamily="18" charset="0"/>
              </a:rPr>
              <a:t>zavarovancev vključenih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sl-SI" altLang="sl-SI" sz="2000" dirty="0">
                <a:latin typeface="Arial" panose="020B0604020202020204" pitchFamily="34" charset="0"/>
                <a:cs typeface="Times New Roman" panose="02020603050405020304" pitchFamily="18" charset="0"/>
              </a:rPr>
              <a:t>Nekoliko več </a:t>
            </a:r>
            <a:r>
              <a:rPr lang="sl-SI" altLang="sl-SI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moških </a:t>
            </a:r>
            <a:r>
              <a:rPr lang="sl-SI" altLang="sl-SI" sz="2000" dirty="0">
                <a:latin typeface="Arial" panose="020B0604020202020204" pitchFamily="34" charset="0"/>
                <a:cs typeface="Times New Roman" panose="02020603050405020304" pitchFamily="18" charset="0"/>
              </a:rPr>
              <a:t>(55%)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sl-SI" altLang="sl-SI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Povprečna</a:t>
            </a:r>
            <a:r>
              <a:rPr lang="sl-SI" altLang="sl-SI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sl-SI" altLang="sl-SI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starost</a:t>
            </a:r>
            <a:r>
              <a:rPr lang="sl-SI" altLang="sl-SI" sz="2000" dirty="0">
                <a:latin typeface="Arial" panose="020B0604020202020204" pitchFamily="34" charset="0"/>
                <a:cs typeface="Times New Roman" panose="02020603050405020304" pitchFamily="18" charset="0"/>
              </a:rPr>
              <a:t> 43,6 let (Celje 42,9, Ljubljana 44,3)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sl-SI" altLang="sl-SI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Razpon starosti </a:t>
            </a:r>
            <a:r>
              <a:rPr lang="sl-SI" altLang="sl-SI" sz="2000" dirty="0">
                <a:latin typeface="Arial" panose="020B0604020202020204" pitchFamily="34" charset="0"/>
                <a:cs typeface="Times New Roman" panose="02020603050405020304" pitchFamily="18" charset="0"/>
              </a:rPr>
              <a:t>od 22 do 58 let, največ jih je v starostni skupini 41- 50 let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sl-SI" altLang="sl-SI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Do 30 let in nad 51 let le malo vključitev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39716F0-F4A4-CE0B-0566-509D3D348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535" y="1128282"/>
            <a:ext cx="7702112" cy="339407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  <a:defRPr/>
            </a:pPr>
            <a:r>
              <a:rPr lang="sl-SI" altLang="sl-SI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Izobrazba v povprečju projekt</a:t>
            </a:r>
            <a:r>
              <a:rPr lang="sl-SI" altLang="sl-SI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 poklicna šola 44%, srednja šola 32%</a:t>
            </a:r>
          </a:p>
          <a:p>
            <a:pPr>
              <a:lnSpc>
                <a:spcPct val="115000"/>
              </a:lnSpc>
              <a:spcAft>
                <a:spcPts val="750"/>
              </a:spcAft>
              <a:defRPr/>
            </a:pPr>
            <a:r>
              <a:rPr lang="sl-SI" altLang="sl-SI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Izobrazba Ljubljana: poklicna šola 37%, srednja šola 37%,</a:t>
            </a:r>
          </a:p>
          <a:p>
            <a:pPr>
              <a:lnSpc>
                <a:spcPct val="115000"/>
              </a:lnSpc>
              <a:spcAft>
                <a:spcPts val="750"/>
              </a:spcAft>
              <a:defRPr/>
            </a:pPr>
            <a:r>
              <a:rPr lang="sl-SI" altLang="sl-SI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Izobrazba Celje: poklicna šola 51%, srednja šola 26%</a:t>
            </a:r>
          </a:p>
          <a:p>
            <a:pPr>
              <a:lnSpc>
                <a:spcPct val="115000"/>
              </a:lnSpc>
              <a:spcAft>
                <a:spcPts val="750"/>
              </a:spcAft>
              <a:defRPr/>
            </a:pPr>
            <a:r>
              <a:rPr lang="sl-SI" altLang="sl-SI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Majhen odstotek osnovna šola (13%) in višje stopnje (9 %)</a:t>
            </a:r>
          </a:p>
          <a:p>
            <a:pPr>
              <a:lnSpc>
                <a:spcPct val="115000"/>
              </a:lnSpc>
              <a:spcAft>
                <a:spcPts val="750"/>
              </a:spcAft>
              <a:defRPr/>
            </a:pPr>
            <a:r>
              <a:rPr lang="sl-SI" altLang="sl-SI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Delovno mesto</a:t>
            </a:r>
            <a:r>
              <a:rPr lang="sl-SI" altLang="sl-SI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 neindustrijska proizvodnja (26%), storitve (17%), preprosta dela (17)</a:t>
            </a:r>
          </a:p>
          <a:p>
            <a:pPr>
              <a:lnSpc>
                <a:spcPct val="115000"/>
              </a:lnSpc>
              <a:spcAft>
                <a:spcPts val="750"/>
              </a:spcAft>
              <a:defRPr/>
            </a:pPr>
            <a:r>
              <a:rPr lang="sl-SI" altLang="sl-SI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81% zavarovancev iz </a:t>
            </a:r>
            <a:r>
              <a:rPr lang="sl-SI" altLang="sl-SI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manjših krajev </a:t>
            </a:r>
            <a:r>
              <a:rPr lang="sl-SI" altLang="sl-SI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(do 10.000 prebivalcev)</a:t>
            </a:r>
            <a:endParaRPr lang="sl-SI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E9E9FBD-1D69-54FC-B51B-0EDD5B7C10FE}"/>
              </a:ext>
            </a:extLst>
          </p:cNvPr>
          <p:cNvSpPr txBox="1"/>
          <p:nvPr/>
        </p:nvSpPr>
        <p:spPr>
          <a:xfrm>
            <a:off x="469784" y="5821960"/>
            <a:ext cx="9437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sl-SI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Izobrazba v povprečju Slovenija</a:t>
            </a:r>
            <a:r>
              <a:rPr lang="sl-SI" altLang="sl-SI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 poklicna šola 21%, srednja šola 30%, osnovna šola 19,8%, višja izobrazba 24,5%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oljeZBesedilom 5">
            <a:extLst>
              <a:ext uri="{FF2B5EF4-FFF2-40B4-BE49-F238E27FC236}">
                <a16:creationId xmlns:a16="http://schemas.microsoft.com/office/drawing/2014/main" id="{FAD6704C-B8AC-9F9A-0F1E-DBE9372CD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038" y="1447059"/>
            <a:ext cx="8993079" cy="40934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pitchFamily="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pitchFamily="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sl-SI" altLang="sl-SI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V </a:t>
            </a:r>
            <a:r>
              <a:rPr lang="sl-SI" altLang="sl-SI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bolniškem staležu ob vključitvi </a:t>
            </a:r>
            <a:r>
              <a:rPr lang="sl-SI" altLang="sl-SI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so 10 mesecev (od 2 mesecev do 4 let)</a:t>
            </a:r>
          </a:p>
          <a:p>
            <a:pPr>
              <a:spcBef>
                <a:spcPct val="0"/>
              </a:spcBef>
              <a:defRPr/>
            </a:pPr>
            <a:endParaRPr lang="sl-SI" altLang="sl-SI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sl-SI" altLang="sl-SI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Največ bolniške odsotnosti zaradi </a:t>
            </a:r>
            <a:r>
              <a:rPr lang="sl-SI" altLang="sl-SI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bolezni</a:t>
            </a:r>
            <a:r>
              <a:rPr lang="sl-SI" altLang="sl-SI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sl-SI" altLang="sl-SI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muskuloskeletnega</a:t>
            </a:r>
            <a:r>
              <a:rPr lang="sl-SI" altLang="sl-SI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sistema </a:t>
            </a:r>
            <a:r>
              <a:rPr lang="sl-SI" altLang="sl-SI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- 47 zavarovancev (47 %), med njimi jih je imela ena tretjina okvaro medvretenčne ploščice ledvene hrbtenice</a:t>
            </a:r>
          </a:p>
          <a:p>
            <a:pPr>
              <a:spcBef>
                <a:spcPct val="0"/>
              </a:spcBef>
              <a:defRPr/>
            </a:pPr>
            <a:endParaRPr lang="sl-SI" altLang="sl-SI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sl-SI" altLang="sl-SI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Na drugem mestu so </a:t>
            </a:r>
            <a:r>
              <a:rPr lang="sl-SI" altLang="sl-SI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stanja po poškodbi (19)</a:t>
            </a:r>
            <a:r>
              <a:rPr lang="sl-SI" altLang="sl-SI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, predvsem zgornjih udov (14)</a:t>
            </a:r>
          </a:p>
          <a:p>
            <a:pPr>
              <a:spcBef>
                <a:spcPct val="0"/>
              </a:spcBef>
              <a:defRPr/>
            </a:pPr>
            <a:endParaRPr lang="sl-SI" altLang="sl-SI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sl-SI" altLang="sl-SI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7 zavarovancev z diagnozo duševnih in vedenjskih motenj kot 1. diagnozo</a:t>
            </a:r>
          </a:p>
          <a:p>
            <a:pPr>
              <a:spcBef>
                <a:spcPct val="0"/>
              </a:spcBef>
              <a:defRPr/>
            </a:pPr>
            <a:endParaRPr lang="sl-SI" altLang="sl-SI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sl-SI" altLang="sl-SI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12 zavarovancev z diagnozo duševnih in vedenjskih motenj kot spremljajočo motnjo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značba mesta številke diapozitiva 7">
            <a:extLst>
              <a:ext uri="{FF2B5EF4-FFF2-40B4-BE49-F238E27FC236}">
                <a16:creationId xmlns:a16="http://schemas.microsoft.com/office/drawing/2014/main" id="{84B61D88-6D73-2AB1-7555-6A5AF2F4B5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pitchFamily="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pitchFamily="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CA2AFE-BC1A-440C-A53E-815523DCA211}" type="slidenum">
              <a:rPr lang="sl-SI" altLang="sl-SI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sl-SI" altLang="sl-SI" sz="1400">
              <a:latin typeface="Arial" panose="020B0604020202020204" pitchFamily="34" charset="0"/>
            </a:endParaRPr>
          </a:p>
        </p:txBody>
      </p:sp>
      <p:pic>
        <p:nvPicPr>
          <p:cNvPr id="35843" name="Slika 8">
            <a:extLst>
              <a:ext uri="{FF2B5EF4-FFF2-40B4-BE49-F238E27FC236}">
                <a16:creationId xmlns:a16="http://schemas.microsoft.com/office/drawing/2014/main" id="{58D6B845-585E-765B-8DE5-83411DE6D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78" y="542589"/>
            <a:ext cx="9025623" cy="598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1DC73B99-DA46-190B-4287-D976A554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125" y="1349375"/>
            <a:ext cx="8256588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sz="2100" dirty="0">
                <a:solidFill>
                  <a:schemeClr val="accent6">
                    <a:lumMod val="50000"/>
                  </a:schemeClr>
                </a:solidFill>
              </a:rPr>
              <a:t>Po obravnavi na VIK točki ni nadaljevalo s sodelovanjem 21 zavarovancev</a:t>
            </a:r>
          </a:p>
        </p:txBody>
      </p:sp>
      <p:sp>
        <p:nvSpPr>
          <p:cNvPr id="36867" name="PoljeZBesedilom 1">
            <a:extLst>
              <a:ext uri="{FF2B5EF4-FFF2-40B4-BE49-F238E27FC236}">
                <a16:creationId xmlns:a16="http://schemas.microsoft.com/office/drawing/2014/main" id="{06F52FE6-8CE8-3300-6763-A8B137001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8" y="2374901"/>
            <a:ext cx="777081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7175" indent="-2571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pitchFamily="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pitchFamily="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sl-SI" altLang="sl-SI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nemotiviranost, sam/a se dogovarja z delodajalcem (8 primerov)</a:t>
            </a:r>
            <a:endParaRPr lang="sl-SI" alt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sl-SI" altLang="sl-SI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zdravstvene težave (3 primeri)</a:t>
            </a:r>
            <a:endParaRPr lang="sl-SI" alt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sl-SI" altLang="sl-SI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nesodelovanje delodajalca (2 primera)</a:t>
            </a:r>
            <a:endParaRPr lang="sl-SI" alt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sl-SI" altLang="sl-SI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že v postopku na IK ZPIZ (2 primera)</a:t>
            </a:r>
            <a:endParaRPr lang="sl-SI" alt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sl-SI" altLang="sl-SI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IMDPŠ pri delodajalcu se ni strinjal z vključitvijo (2 primera)</a:t>
            </a:r>
            <a:endParaRPr lang="sl-SI" alt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sl-SI" altLang="sl-SI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prevelika oddaljenost in s tem povezani potni stroški (1 primer)</a:t>
            </a:r>
            <a:endParaRPr lang="sl-SI" alt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sl-SI" altLang="sl-SI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že urejeno vračanje na delo (1 primer)</a:t>
            </a:r>
            <a:endParaRPr lang="sl-SI" alt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sl-SI" altLang="sl-SI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že vključen v druge programe PR (1 primer)</a:t>
            </a:r>
            <a:endParaRPr lang="sl-SI" alt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sl-SI" altLang="sl-SI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s.p</a:t>
            </a:r>
            <a:r>
              <a:rPr lang="sl-SI" altLang="sl-SI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. pred upokojitvijo (1 primer)</a:t>
            </a:r>
            <a:endParaRPr lang="sl-SI" alt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sl-SI" altLang="sl-SI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slov 1">
            <a:extLst>
              <a:ext uri="{FF2B5EF4-FFF2-40B4-BE49-F238E27FC236}">
                <a16:creationId xmlns:a16="http://schemas.microsoft.com/office/drawing/2014/main" id="{8835E11A-2C79-70AB-58FD-7325E2452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9138" y="1122363"/>
            <a:ext cx="8050212" cy="993775"/>
          </a:xfrm>
        </p:spPr>
        <p:txBody>
          <a:bodyPr/>
          <a:lstStyle/>
          <a:p>
            <a:r>
              <a:rPr lang="sl-SI" altLang="sl-SI" sz="2700">
                <a:solidFill>
                  <a:schemeClr val="tx1"/>
                </a:solidFill>
              </a:rPr>
              <a:t>Strokovni sodelavci tima</a:t>
            </a:r>
          </a:p>
        </p:txBody>
      </p:sp>
      <p:sp>
        <p:nvSpPr>
          <p:cNvPr id="37891" name="Označba mesta številke diapozitiva 4">
            <a:extLst>
              <a:ext uri="{FF2B5EF4-FFF2-40B4-BE49-F238E27FC236}">
                <a16:creationId xmlns:a16="http://schemas.microsoft.com/office/drawing/2014/main" id="{4FF99A48-D146-DE92-8A4F-C2E2F14FD3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pitchFamily="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pitchFamily="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5ECB05-8FEA-484C-A0B7-A32F7DDB7E31}" type="slidenum">
              <a:rPr lang="sl-SI" altLang="sl-SI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sl-SI" altLang="sl-SI" sz="1400">
              <a:latin typeface="Arial" panose="020B060402020202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A665C10-09BF-055A-A62A-EEEA8D3F9363}"/>
              </a:ext>
            </a:extLst>
          </p:cNvPr>
          <p:cNvSpPr txBox="1"/>
          <p:nvPr/>
        </p:nvSpPr>
        <p:spPr>
          <a:xfrm>
            <a:off x="1149292" y="2116138"/>
            <a:ext cx="97480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26 zdravnikov, spec.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MDPŠ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defRPr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	kot izvajalec medicine dela pri delodajalcu – 43 zavarovancev</a:t>
            </a:r>
          </a:p>
          <a:p>
            <a:pPr>
              <a:defRPr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	kot nadomestni zdravnik – 37 zavarovancev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4 zdravniki spec.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MDPŠ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	samo kot nadomestni zdravniki (20 primerov)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3 Izvajalci zaposlitvene rehabilitacije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Med obravnavo na VIK točki in 1. obravnavo je v povprečju preteklo 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63 dni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57 zavarovancev so obravnavali nadomestni zdravniki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spec.MDPŠ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oljeZBesedilom 8">
            <a:extLst>
              <a:ext uri="{FF2B5EF4-FFF2-40B4-BE49-F238E27FC236}">
                <a16:creationId xmlns:a16="http://schemas.microsoft.com/office/drawing/2014/main" id="{717F91D2-77AB-68A3-3104-5B53F9347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1" y="1557339"/>
            <a:ext cx="8215313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pitchFamily="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pitchFamily="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sl-SI" altLang="sl-SI" sz="2000" dirty="0">
                <a:latin typeface="Arial" panose="020B0604020202020204" pitchFamily="34" charset="0"/>
              </a:rPr>
              <a:t>Pobuda Ministrstva za delo, družino in socialne zadeve ter enake možnosti  (MDDSZEM) konec leta 2017 za projekt, ki bi zvečal obseg in vsebino poklicne rehabilitacije kot pravice po Zakonu o PIZ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sl-SI" altLang="sl-SI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sl-SI" altLang="sl-SI" sz="2000" dirty="0">
                <a:latin typeface="Arial" panose="020B0604020202020204" pitchFamily="34" charset="0"/>
              </a:rPr>
              <a:t>Poklicna rehabilitacija je celostni proces, v katerem se zavarovanca strokovno, fizično in psihosocialno usposobi za drug poklic ali delo, tako da se lahko ustrezno zaposli in ponovno vključi v delovno okolje, oziroma se usposobi za opravljanje istega poklica ali dela, tako da se mu prilagodi delovno mesto z ustreznimi tehničnimi pripomočki. (70. člen ZPIZ-2)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sl-SI" altLang="sl-SI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sl-SI" altLang="sl-SI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sl-SI" altLang="sl-SI" sz="1800" dirty="0">
              <a:latin typeface="Arial" panose="020B0604020202020204" pitchFamily="34" charset="0"/>
            </a:endParaRPr>
          </a:p>
        </p:txBody>
      </p:sp>
      <p:sp>
        <p:nvSpPr>
          <p:cNvPr id="11" name="Puščica dol 10">
            <a:extLst>
              <a:ext uri="{FF2B5EF4-FFF2-40B4-BE49-F238E27FC236}">
                <a16:creationId xmlns:a16="http://schemas.microsoft.com/office/drawing/2014/main" id="{3ECF846F-D55B-478B-F7C6-06734BC3D467}"/>
              </a:ext>
            </a:extLst>
          </p:cNvPr>
          <p:cNvSpPr/>
          <p:nvPr/>
        </p:nvSpPr>
        <p:spPr>
          <a:xfrm>
            <a:off x="5594350" y="2492376"/>
            <a:ext cx="344488" cy="638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 dirty="0"/>
          </a:p>
        </p:txBody>
      </p:sp>
      <p:sp>
        <p:nvSpPr>
          <p:cNvPr id="12" name="Puščica dol 11">
            <a:extLst>
              <a:ext uri="{FF2B5EF4-FFF2-40B4-BE49-F238E27FC236}">
                <a16:creationId xmlns:a16="http://schemas.microsoft.com/office/drawing/2014/main" id="{93694C66-8B97-F272-1155-9CD571EF34B7}"/>
              </a:ext>
            </a:extLst>
          </p:cNvPr>
          <p:cNvSpPr/>
          <p:nvPr/>
        </p:nvSpPr>
        <p:spPr>
          <a:xfrm>
            <a:off x="5584825" y="4943476"/>
            <a:ext cx="484188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pic>
        <p:nvPicPr>
          <p:cNvPr id="12293" name="Picture 8">
            <a:extLst>
              <a:ext uri="{FF2B5EF4-FFF2-40B4-BE49-F238E27FC236}">
                <a16:creationId xmlns:a16="http://schemas.microsoft.com/office/drawing/2014/main" id="{91DCF8F4-2EE2-16FE-CB48-E3D9D901B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88914"/>
            <a:ext cx="2133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slov 1">
            <a:extLst>
              <a:ext uri="{FF2B5EF4-FFF2-40B4-BE49-F238E27FC236}">
                <a16:creationId xmlns:a16="http://schemas.microsoft.com/office/drawing/2014/main" id="{EFAA0D14-550E-E716-2332-B531046EBD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981075"/>
            <a:ext cx="8229600" cy="1143000"/>
          </a:xfrm>
        </p:spPr>
        <p:txBody>
          <a:bodyPr/>
          <a:lstStyle/>
          <a:p>
            <a:r>
              <a:rPr lang="sl-SI" altLang="sl-SI" sz="3600"/>
              <a:t>Sodelovanje delodajalcev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6692C40-4C03-5957-CD49-A1FE46E1E65F}"/>
              </a:ext>
            </a:extLst>
          </p:cNvPr>
          <p:cNvSpPr txBox="1"/>
          <p:nvPr/>
        </p:nvSpPr>
        <p:spPr>
          <a:xfrm>
            <a:off x="1981201" y="2276475"/>
            <a:ext cx="8075613" cy="46782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sodelovanje pri vseh primerih</a:t>
            </a:r>
          </a:p>
          <a:p>
            <a:pPr>
              <a:defRPr/>
            </a:pP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89 delodajalcev (iz večjih podjetij več primerov)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Sodelovanje v procesih postopnega vračanja na delo (skrajšan delovni čas, druge naloge, omejitve), pred predstavitvijo na invalidski komisiji ZPIZ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Iskanje drugega ustreznega delovnega mesta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Prevzem odgovornosti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Odpoved pogodbe o zaposlitvi 1 primer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slov 4">
            <a:extLst>
              <a:ext uri="{FF2B5EF4-FFF2-40B4-BE49-F238E27FC236}">
                <a16:creationId xmlns:a16="http://schemas.microsoft.com/office/drawing/2014/main" id="{1BE33D6C-76C7-3558-6F91-7BB934A80A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7886" y="472104"/>
            <a:ext cx="6172200" cy="533400"/>
          </a:xfrm>
        </p:spPr>
        <p:txBody>
          <a:bodyPr>
            <a:normAutofit fontScale="90000"/>
          </a:bodyPr>
          <a:lstStyle/>
          <a:p>
            <a:r>
              <a:rPr lang="sl-SI" altLang="sl-SI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Izidi obravnav - 91 zaključenih primerov</a:t>
            </a:r>
          </a:p>
        </p:txBody>
      </p:sp>
      <p:sp>
        <p:nvSpPr>
          <p:cNvPr id="8195" name="PoljeZBesedilom 5">
            <a:extLst>
              <a:ext uri="{FF2B5EF4-FFF2-40B4-BE49-F238E27FC236}">
                <a16:creationId xmlns:a16="http://schemas.microsoft.com/office/drawing/2014/main" id="{9997B412-7600-C799-258D-6C9F44780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746" y="1162975"/>
            <a:ext cx="9300392" cy="53501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pitchFamily="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pitchFamily="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450"/>
              </a:spcAft>
              <a:defRPr/>
            </a:pPr>
            <a:r>
              <a:rPr lang="sl-SI" altLang="sl-SI" sz="2000" b="1" dirty="0">
                <a:latin typeface="Arial" panose="020B0604020202020204" pitchFamily="34" charset="0"/>
              </a:rPr>
              <a:t>47 zavarovancev se/ se je postopno vrača/</a:t>
            </a:r>
            <a:r>
              <a:rPr lang="sl-SI" altLang="sl-SI" sz="2000" b="1" dirty="0" err="1">
                <a:latin typeface="Arial" panose="020B0604020202020204" pitchFamily="34" charset="0"/>
              </a:rPr>
              <a:t>lo</a:t>
            </a:r>
            <a:r>
              <a:rPr lang="sl-SI" altLang="sl-SI" sz="2000" b="1" dirty="0">
                <a:latin typeface="Arial" panose="020B0604020202020204" pitchFamily="34" charset="0"/>
              </a:rPr>
              <a:t> na delo</a:t>
            </a:r>
            <a:r>
              <a:rPr lang="sl-SI" altLang="sl-SI" sz="2000" dirty="0">
                <a:latin typeface="Arial" panose="020B0604020202020204" pitchFamily="34" charset="0"/>
              </a:rPr>
              <a:t>, v skrajšanem delovnem času 2 ali 4 ure iz bolniškega staleža, občasne kontrole pri specialistu MDPŠ, spremljanje preko strokovnih delavcev IZR</a:t>
            </a:r>
          </a:p>
          <a:p>
            <a:pPr lvl="1">
              <a:spcBef>
                <a:spcPct val="0"/>
              </a:spcBef>
              <a:spcAft>
                <a:spcPts val="450"/>
              </a:spcAft>
              <a:defRPr/>
            </a:pPr>
            <a:r>
              <a:rPr lang="sl-SI" altLang="sl-SI" sz="2000" dirty="0"/>
              <a:t>25 zavarovancev se je postopno vrnilo na delo brez omejitev</a:t>
            </a:r>
          </a:p>
          <a:p>
            <a:pPr lvl="1">
              <a:spcBef>
                <a:spcPct val="0"/>
              </a:spcBef>
              <a:spcAft>
                <a:spcPts val="450"/>
              </a:spcAft>
              <a:defRPr/>
            </a:pPr>
            <a:r>
              <a:rPr lang="sl-SI" altLang="sl-SI" sz="2000" dirty="0"/>
              <a:t>22 zavarovancev po stabilizaciji stanja (stabilno stanje in učinkovitost na delovnem mestu) obravnavano na IK ZPIZ</a:t>
            </a:r>
          </a:p>
          <a:p>
            <a:pPr lvl="2">
              <a:spcBef>
                <a:spcPct val="0"/>
              </a:spcBef>
              <a:spcAft>
                <a:spcPts val="450"/>
              </a:spcAft>
              <a:defRPr/>
            </a:pPr>
            <a:r>
              <a:rPr lang="sl-SI" altLang="sl-SI" sz="2000" dirty="0"/>
              <a:t>15 – kategorija invalidnosti </a:t>
            </a:r>
          </a:p>
          <a:p>
            <a:pPr lvl="2">
              <a:spcBef>
                <a:spcPct val="0"/>
              </a:spcBef>
              <a:spcAft>
                <a:spcPts val="450"/>
              </a:spcAft>
              <a:defRPr/>
            </a:pPr>
            <a:r>
              <a:rPr lang="sl-SI" altLang="sl-SI" sz="2000" dirty="0"/>
              <a:t>7 – poklicna rehabilitacija po ZPIZ-2</a:t>
            </a:r>
          </a:p>
          <a:p>
            <a:pPr marL="0" indent="0">
              <a:spcBef>
                <a:spcPct val="0"/>
              </a:spcBef>
              <a:spcAft>
                <a:spcPts val="450"/>
              </a:spcAft>
              <a:buNone/>
              <a:defRPr/>
            </a:pPr>
            <a:endParaRPr lang="sl-SI" altLang="sl-SI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450"/>
              </a:spcAft>
              <a:defRPr/>
            </a:pPr>
            <a:r>
              <a:rPr lang="sl-SI" altLang="sl-SI" sz="2000" b="1" dirty="0">
                <a:latin typeface="Arial" panose="020B0604020202020204" pitchFamily="34" charset="0"/>
              </a:rPr>
              <a:t>35 zavarovancev takoj predstavljeni na IK ZPIZ</a:t>
            </a:r>
          </a:p>
          <a:p>
            <a:pPr marL="0" indent="0">
              <a:spcBef>
                <a:spcPct val="0"/>
              </a:spcBef>
              <a:spcAft>
                <a:spcPts val="450"/>
              </a:spcAft>
              <a:buNone/>
              <a:defRPr/>
            </a:pPr>
            <a:r>
              <a:rPr lang="sl-SI" altLang="sl-SI" sz="2000" b="1" dirty="0">
                <a:latin typeface="Arial" panose="020B0604020202020204" pitchFamily="34" charset="0"/>
              </a:rPr>
              <a:t>	- </a:t>
            </a:r>
            <a:r>
              <a:rPr lang="sl-SI" altLang="sl-SI" sz="2000" dirty="0">
                <a:latin typeface="Arial" panose="020B0604020202020204" pitchFamily="34" charset="0"/>
              </a:rPr>
              <a:t>17 za kategorijo invalidnosti,</a:t>
            </a:r>
          </a:p>
          <a:p>
            <a:pPr marL="0" indent="0">
              <a:spcBef>
                <a:spcPct val="0"/>
              </a:spcBef>
              <a:spcAft>
                <a:spcPts val="450"/>
              </a:spcAft>
              <a:buNone/>
              <a:defRPr/>
            </a:pPr>
            <a:r>
              <a:rPr lang="sl-SI" altLang="sl-SI" sz="2000" dirty="0">
                <a:latin typeface="Arial" panose="020B0604020202020204" pitchFamily="34" charset="0"/>
              </a:rPr>
              <a:t>	- 19 za poklicno rehabilitacijo</a:t>
            </a:r>
          </a:p>
          <a:p>
            <a:pPr>
              <a:spcBef>
                <a:spcPct val="0"/>
              </a:spcBef>
              <a:spcAft>
                <a:spcPts val="450"/>
              </a:spcAft>
              <a:defRPr/>
            </a:pPr>
            <a:endParaRPr lang="sl-SI" altLang="sl-SI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450"/>
              </a:spcAft>
              <a:defRPr/>
            </a:pPr>
            <a:r>
              <a:rPr lang="sl-SI" altLang="sl-SI" sz="2000" b="1" dirty="0">
                <a:latin typeface="Arial" panose="020B0604020202020204" pitchFamily="34" charset="0"/>
              </a:rPr>
              <a:t>8 zavarovancev – drugo: </a:t>
            </a:r>
            <a:r>
              <a:rPr lang="sl-SI" altLang="sl-SI" sz="2000" dirty="0">
                <a:latin typeface="Arial" panose="020B0604020202020204" pitchFamily="34" charset="0"/>
              </a:rPr>
              <a:t>se ni strinjal z individualnim načrtom vračanja na delo, predan je bil imenovanemu zdravniku ZZZS, nadaljevanje zdravljenja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slov 1">
            <a:extLst>
              <a:ext uri="{FF2B5EF4-FFF2-40B4-BE49-F238E27FC236}">
                <a16:creationId xmlns:a16="http://schemas.microsoft.com/office/drawing/2014/main" id="{3DD786E2-2B4C-1E3D-A8F5-B4FB4FB86B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955675"/>
            <a:ext cx="8229600" cy="1143000"/>
          </a:xfrm>
        </p:spPr>
        <p:txBody>
          <a:bodyPr/>
          <a:lstStyle/>
          <a:p>
            <a:r>
              <a:rPr lang="sl-SI" altLang="sl-SI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Izidi obravnav v luči novega modela celostne zgodnje poklicne in zaposlitvene rehabilitacije v procesu vračanja na delo</a:t>
            </a:r>
          </a:p>
        </p:txBody>
      </p:sp>
      <p:sp>
        <p:nvSpPr>
          <p:cNvPr id="40963" name="Označba mesta številke diapozitiva 4">
            <a:extLst>
              <a:ext uri="{FF2B5EF4-FFF2-40B4-BE49-F238E27FC236}">
                <a16:creationId xmlns:a16="http://schemas.microsoft.com/office/drawing/2014/main" id="{953B7C9B-CF9F-FCC4-508B-D50995B9B7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pitchFamily="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pitchFamily="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E7D973-7DC4-4CFD-9328-0F0A952E53A3}" type="slidenum">
              <a:rPr lang="sl-SI" altLang="sl-SI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sl-SI" altLang="sl-SI" sz="1400">
              <a:latin typeface="Arial" panose="020B060402020202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4BEEE8E-E77C-BC42-C471-0D7FF06BA097}"/>
              </a:ext>
            </a:extLst>
          </p:cNvPr>
          <p:cNvSpPr txBox="1"/>
          <p:nvPr/>
        </p:nvSpPr>
        <p:spPr>
          <a:xfrm>
            <a:off x="955857" y="2397712"/>
            <a:ext cx="96389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sl-SI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zavarovancev je bilo vključenih v program </a:t>
            </a:r>
            <a:r>
              <a:rPr lang="sl-SI" altLang="sl-SI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celostne zgodnje poklicne in zaposlitvene rehabilitacije v procesu vračanja na delo</a:t>
            </a:r>
          </a:p>
          <a:p>
            <a:pPr>
              <a:defRPr/>
            </a:pPr>
            <a:endParaRPr lang="sl-SI" altLang="sl-SI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sl-SI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sl-SI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predstavljenih na </a:t>
            </a:r>
            <a:r>
              <a:rPr lang="sl-SI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</a:t>
            </a:r>
            <a:r>
              <a:rPr lang="sl-SI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ZPIZ bi bilo lahko vključenih, če bi se administrativno/organizacijsko/</a:t>
            </a:r>
            <a:r>
              <a:rPr lang="sl-SI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medinstucionalno</a:t>
            </a:r>
            <a:r>
              <a:rPr lang="sl-SI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realizirala </a:t>
            </a:r>
            <a:r>
              <a:rPr lang="sl-SI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pravica do usposabljanja pri istem ali drugem delodajalcu v okviru poklicne rehabilitacije kot pravice po ZPIZ-2</a:t>
            </a:r>
          </a:p>
          <a:p>
            <a:pPr>
              <a:defRPr/>
            </a:pPr>
            <a:endParaRPr lang="sl-SI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sl-SI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 uspešnih obravnav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(91 zaključenih)</a:t>
            </a:r>
            <a:endParaRPr lang="sl-SI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sl-SI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sl-SI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 8 zavarovancev „še“ nismo uspeli vključiti (ne pomeni, da ni rešitev tudi zanje)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slov 1">
            <a:extLst>
              <a:ext uri="{FF2B5EF4-FFF2-40B4-BE49-F238E27FC236}">
                <a16:creationId xmlns:a16="http://schemas.microsoft.com/office/drawing/2014/main" id="{5E67B44B-8943-753A-EB61-5C101E651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692150"/>
            <a:ext cx="8229600" cy="1143000"/>
          </a:xfrm>
        </p:spPr>
        <p:txBody>
          <a:bodyPr/>
          <a:lstStyle/>
          <a:p>
            <a:r>
              <a:rPr lang="sl-SI" altLang="sl-SI" sz="2700">
                <a:solidFill>
                  <a:srgbClr val="FF0000"/>
                </a:solidFill>
              </a:rPr>
              <a:t>Ugotovitve projekta</a:t>
            </a:r>
          </a:p>
        </p:txBody>
      </p:sp>
      <p:sp>
        <p:nvSpPr>
          <p:cNvPr id="41987" name="Označba mesta vsebine 2">
            <a:extLst>
              <a:ext uri="{FF2B5EF4-FFF2-40B4-BE49-F238E27FC236}">
                <a16:creationId xmlns:a16="http://schemas.microsoft.com/office/drawing/2014/main" id="{F5F294E2-1981-AE05-FA0B-A0C822795F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6747" y="1606858"/>
            <a:ext cx="9960744" cy="4856086"/>
          </a:xfrm>
        </p:spPr>
        <p:txBody>
          <a:bodyPr>
            <a:normAutofit fontScale="62500" lnSpcReduction="20000"/>
          </a:bodyPr>
          <a:lstStyle/>
          <a:p>
            <a:r>
              <a:rPr lang="sl-SI" alt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Strokovna podpora v procesu vračanja na delu b</a:t>
            </a:r>
            <a:r>
              <a:rPr lang="sl-SI" altLang="sl-SI" sz="3200" dirty="0">
                <a:latin typeface="Arial" panose="020B0604020202020204" pitchFamily="34" charset="0"/>
                <a:cs typeface="Arial" panose="020B0604020202020204" pitchFamily="34" charset="0"/>
              </a:rPr>
              <a:t>i morala postati </a:t>
            </a:r>
            <a:r>
              <a:rPr lang="sl-SI" alt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primarna pravica/obveznost za osebe s težavami v zdravju v aktivni dobi</a:t>
            </a:r>
            <a:r>
              <a:rPr lang="sl-SI" altLang="sl-SI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sl-SI" altLang="sl-SI" sz="3200" dirty="0">
                <a:latin typeface="Arial" panose="020B0604020202020204" pitchFamily="34" charset="0"/>
                <a:cs typeface="Arial" panose="020B0604020202020204" pitchFamily="34" charset="0"/>
              </a:rPr>
              <a:t>Pravica do strokovne podpore v procesu vračanja na delo in poklicne rehabilitacije ne bi smela biti odvisna od dodelitve statusa invalida. Začeti se mora že v času bolniškega staleža, takoj ko je jasno, da bo zavarovanec potreboval strokovno podporo pri vračanju na delo.</a:t>
            </a:r>
          </a:p>
          <a:p>
            <a:r>
              <a:rPr lang="sl-SI" altLang="sl-SI" sz="3200" dirty="0">
                <a:latin typeface="Arial" panose="020B0604020202020204" pitchFamily="34" charset="0"/>
                <a:cs typeface="Arial" panose="020B0604020202020204" pitchFamily="34" charset="0"/>
              </a:rPr>
              <a:t>Proces vračanja na delo naj se umesti v ustrezno zakonodajo. </a:t>
            </a:r>
          </a:p>
          <a:p>
            <a:r>
              <a:rPr lang="sl-SI" altLang="sl-SI" sz="3200" dirty="0">
                <a:latin typeface="Arial" panose="020B0604020202020204" pitchFamily="34" charset="0"/>
                <a:cs typeface="Arial" panose="020B0604020202020204" pitchFamily="34" charset="0"/>
              </a:rPr>
              <a:t>Potrebna je širitev pravic iz naslova poklicne rehabilitacije po ZPIZ-2.</a:t>
            </a:r>
          </a:p>
          <a:p>
            <a:r>
              <a:rPr lang="sl-SI" altLang="sl-SI" sz="3200" dirty="0">
                <a:latin typeface="Arial" panose="020B0604020202020204" pitchFamily="34" charset="0"/>
                <a:cs typeface="Arial" panose="020B0604020202020204" pitchFamily="34" charset="0"/>
              </a:rPr>
              <a:t>Pri ocenjevanju invalidnosti in ocenjevanju zdravstvenih ovir v procesu vračanja na delo in poklicne rehabilitaciji mora biti v uporabi </a:t>
            </a:r>
            <a:r>
              <a:rPr lang="sl-SI" alt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funkcionalna definicija invalidnosti</a:t>
            </a:r>
            <a:r>
              <a:rPr lang="sl-SI" altLang="sl-SI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sl-SI" altLang="sl-SI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 ocenjevanju invalidnosti in ocenjevanju zdravstvenih ovir v procesu vračanja na delo bi bilo treba urediti pravna razmerja med ZZZS, ZPIZ, ZRSZ in izvajalci zaposlitvene rehabilitacije. </a:t>
            </a:r>
          </a:p>
          <a:p>
            <a:r>
              <a:rPr lang="sl-SI" altLang="sl-SI" sz="3200" dirty="0">
                <a:latin typeface="Arial" panose="020B0604020202020204" pitchFamily="34" charset="0"/>
                <a:cs typeface="Arial" panose="020B0604020202020204" pitchFamily="34" charset="0"/>
              </a:rPr>
              <a:t>Vzpostavitev rutinskega sodelovanja med imenovanimi zdravniki ZZZS in izvedenci ZPIZ pri obravnavi oseb s kompleksnimi zdravstvenimi težavami.</a:t>
            </a:r>
            <a:endParaRPr lang="sl-SI" altLang="sl-SI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altLang="sl-SI" sz="3200" dirty="0">
                <a:latin typeface="Arial" panose="020B0604020202020204" pitchFamily="34" charset="0"/>
                <a:cs typeface="Arial" panose="020B0604020202020204" pitchFamily="34" charset="0"/>
              </a:rPr>
              <a:t>Potrebna je formalna opredelitev </a:t>
            </a:r>
            <a:r>
              <a:rPr lang="sl-SI" alt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sodelovanja delodajalcev v tem procesu.</a:t>
            </a:r>
            <a:endParaRPr lang="sl-SI" alt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altLang="sl-SI" sz="1500" dirty="0"/>
          </a:p>
        </p:txBody>
      </p:sp>
      <p:sp>
        <p:nvSpPr>
          <p:cNvPr id="41988" name="Označba mesta številke diapozitiva 5">
            <a:extLst>
              <a:ext uri="{FF2B5EF4-FFF2-40B4-BE49-F238E27FC236}">
                <a16:creationId xmlns:a16="http://schemas.microsoft.com/office/drawing/2014/main" id="{24DE53EF-87E3-D3FE-05DE-CCA797183C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pitchFamily="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pitchFamily="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B298A7-C1B4-4535-A03A-E8E5B3BD9778}" type="slidenum">
              <a:rPr lang="sl-SI" altLang="sl-SI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sl-SI" altLang="sl-SI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slov 1">
            <a:extLst>
              <a:ext uri="{FF2B5EF4-FFF2-40B4-BE49-F238E27FC236}">
                <a16:creationId xmlns:a16="http://schemas.microsoft.com/office/drawing/2014/main" id="{DD437BFC-053D-7245-0ABA-12B55DD9E4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052513"/>
            <a:ext cx="8229600" cy="1143000"/>
          </a:xfrm>
        </p:spPr>
        <p:txBody>
          <a:bodyPr/>
          <a:lstStyle/>
          <a:p>
            <a:r>
              <a:rPr lang="sl-SI" altLang="sl-SI"/>
              <a:t>Glavni doprinos projekta</a:t>
            </a:r>
          </a:p>
        </p:txBody>
      </p:sp>
      <p:sp>
        <p:nvSpPr>
          <p:cNvPr id="44035" name="Označba mesta vsebine 2">
            <a:extLst>
              <a:ext uri="{FF2B5EF4-FFF2-40B4-BE49-F238E27FC236}">
                <a16:creationId xmlns:a16="http://schemas.microsoft.com/office/drawing/2014/main" id="{B18C2296-D7F2-B473-62F6-20A1D3C7A8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58283" y="2325688"/>
            <a:ext cx="9150967" cy="4699002"/>
          </a:xfrm>
        </p:spPr>
        <p:txBody>
          <a:bodyPr/>
          <a:lstStyle/>
          <a:p>
            <a:r>
              <a:rPr lang="sl-SI" altLang="sl-SI" sz="2000" dirty="0">
                <a:latin typeface="Arial" panose="020B0604020202020204" pitchFamily="34" charset="0"/>
                <a:cs typeface="Arial" panose="020B0604020202020204" pitchFamily="34" charset="0"/>
              </a:rPr>
              <a:t>Povezovanje vseh obstoječih pravic in programov,</a:t>
            </a:r>
          </a:p>
          <a:p>
            <a:r>
              <a:rPr lang="sl-SI" altLang="sl-SI" sz="2000" dirty="0">
                <a:latin typeface="Arial" panose="020B0604020202020204" pitchFamily="34" charset="0"/>
                <a:cs typeface="Arial" panose="020B0604020202020204" pitchFamily="34" charset="0"/>
              </a:rPr>
              <a:t>Vključevanje </a:t>
            </a:r>
            <a:r>
              <a:rPr lang="sl-SI" alt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spec.MDPŠ</a:t>
            </a:r>
            <a:r>
              <a:rPr lang="sl-SI" altLang="sl-SI" sz="2000" dirty="0">
                <a:latin typeface="Arial" panose="020B0604020202020204" pitchFamily="34" charset="0"/>
                <a:cs typeface="Arial" panose="020B0604020202020204" pitchFamily="34" charset="0"/>
              </a:rPr>
              <a:t>, ki jim nalogo sodelovanja v poklicni rehabilitaciji nalaga že Zakon o varnosti in zdravju pri delu,</a:t>
            </a:r>
          </a:p>
          <a:p>
            <a:r>
              <a:rPr lang="sl-SI" altLang="sl-SI" sz="2000" dirty="0">
                <a:latin typeface="Arial" panose="020B0604020202020204" pitchFamily="34" charset="0"/>
                <a:cs typeface="Arial" panose="020B0604020202020204" pitchFamily="34" charset="0"/>
              </a:rPr>
              <a:t>Uporaba obstoječega znanja strokovnih delavcev v zaposlitveni </a:t>
            </a:r>
            <a:r>
              <a:rPr lang="sl-SI" alt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rehabilitaciiji</a:t>
            </a:r>
            <a:endParaRPr lang="sl-SI" alt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altLang="sl-SI" sz="2000" dirty="0">
                <a:latin typeface="Arial" panose="020B0604020202020204" pitchFamily="34" charset="0"/>
                <a:cs typeface="Arial" panose="020B0604020202020204" pitchFamily="34" charset="0"/>
              </a:rPr>
              <a:t>Povezava najpomembnejših deležnikov v procesu</a:t>
            </a:r>
          </a:p>
          <a:p>
            <a:r>
              <a:rPr lang="sl-SI" altLang="sl-SI" sz="2000" dirty="0">
                <a:latin typeface="Arial" panose="020B0604020202020204" pitchFamily="34" charset="0"/>
                <a:cs typeface="Arial" panose="020B0604020202020204" pitchFamily="34" charset="0"/>
              </a:rPr>
              <a:t>Razširitev znanja na področju vračanja na delo na vse nivoje zdravstvenega varstva</a:t>
            </a:r>
          </a:p>
        </p:txBody>
      </p:sp>
      <p:pic>
        <p:nvPicPr>
          <p:cNvPr id="44036" name="Picture 8">
            <a:extLst>
              <a:ext uri="{FF2B5EF4-FFF2-40B4-BE49-F238E27FC236}">
                <a16:creationId xmlns:a16="http://schemas.microsoft.com/office/drawing/2014/main" id="{A52C852E-05B9-FEE8-0C69-C7A8FCD02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88914"/>
            <a:ext cx="2133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8">
            <a:extLst>
              <a:ext uri="{FF2B5EF4-FFF2-40B4-BE49-F238E27FC236}">
                <a16:creationId xmlns:a16="http://schemas.microsoft.com/office/drawing/2014/main" id="{64E86455-DFCC-799D-8EFE-5D140F1CA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260351"/>
            <a:ext cx="2133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PoljeZBesedilom 9">
            <a:extLst>
              <a:ext uri="{FF2B5EF4-FFF2-40B4-BE49-F238E27FC236}">
                <a16:creationId xmlns:a16="http://schemas.microsoft.com/office/drawing/2014/main" id="{C0BC3407-663D-BD43-2537-024F8F378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2489201"/>
            <a:ext cx="734377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pitchFamily="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pitchFamily="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2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sl-SI" altLang="sl-SI" sz="1800">
                <a:latin typeface="Calibri" panose="020F0502020204030204" pitchFamily="34" charset="0"/>
                <a:cs typeface="Calibri" panose="020F0502020204030204" pitchFamily="34" charset="0"/>
              </a:rPr>
              <a:t>Več informacij o projektu ZPZR najdete na spletni strani </a:t>
            </a:r>
            <a:r>
              <a:rPr lang="sl-SI" altLang="sl-SI" sz="1800" u="sng">
                <a:solidFill>
                  <a:srgbClr val="0563C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www.zpzr.si</a:t>
            </a:r>
            <a:r>
              <a:rPr lang="sl-SI" altLang="sl-SI" sz="180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02000"/>
              </a:lnSpc>
              <a:spcBef>
                <a:spcPct val="0"/>
              </a:spcBef>
              <a:spcAft>
                <a:spcPts val="800"/>
              </a:spcAft>
              <a:buNone/>
            </a:pPr>
            <a:endParaRPr lang="sl-SI" altLang="sl-SI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2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sl-SI" altLang="sl-SI" sz="1800" i="1">
                <a:latin typeface="Calibri" panose="020F0502020204030204" pitchFamily="34" charset="0"/>
                <a:cs typeface="Calibri" panose="020F0502020204030204" pitchFamily="34" charset="0"/>
              </a:rPr>
              <a:t>Projekt Zgodnja poklicna in zaposlitvena rehabilitacija v procesu vračanja na delo sofinancirata Republika Slovenija in Evropska unija iz Evropskega socialnega sklada.</a:t>
            </a:r>
            <a:endParaRPr lang="sl-SI" altLang="sl-SI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7108" name="Skupina 11">
            <a:extLst>
              <a:ext uri="{FF2B5EF4-FFF2-40B4-BE49-F238E27FC236}">
                <a16:creationId xmlns:a16="http://schemas.microsoft.com/office/drawing/2014/main" id="{9AED55EC-46DC-AE50-B7BF-9BD125E9388A}"/>
              </a:ext>
            </a:extLst>
          </p:cNvPr>
          <p:cNvGrpSpPr>
            <a:grpSpLocks/>
          </p:cNvGrpSpPr>
          <p:nvPr/>
        </p:nvGrpSpPr>
        <p:grpSpPr bwMode="auto">
          <a:xfrm>
            <a:off x="2063751" y="5013325"/>
            <a:ext cx="8469313" cy="1009650"/>
            <a:chOff x="0" y="0"/>
            <a:chExt cx="8898890" cy="1009650"/>
          </a:xfrm>
        </p:grpSpPr>
        <p:pic>
          <p:nvPicPr>
            <p:cNvPr id="47109" name="Slika 1">
              <a:extLst>
                <a:ext uri="{FF2B5EF4-FFF2-40B4-BE49-F238E27FC236}">
                  <a16:creationId xmlns:a16="http://schemas.microsoft.com/office/drawing/2014/main" id="{2913B904-1109-7F82-E449-3298F9B7A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52" r="2448"/>
            <a:stretch>
              <a:fillRect/>
            </a:stretch>
          </p:blipFill>
          <p:spPr bwMode="auto">
            <a:xfrm>
              <a:off x="0" y="0"/>
              <a:ext cx="1541145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0" name="Slika 4">
              <a:extLst>
                <a:ext uri="{FF2B5EF4-FFF2-40B4-BE49-F238E27FC236}">
                  <a16:creationId xmlns:a16="http://schemas.microsoft.com/office/drawing/2014/main" id="{BD528D08-5059-D043-90EF-0E7950D9F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775" y="209550"/>
              <a:ext cx="1642110" cy="575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1" name="Slika 5">
              <a:extLst>
                <a:ext uri="{FF2B5EF4-FFF2-40B4-BE49-F238E27FC236}">
                  <a16:creationId xmlns:a16="http://schemas.microsoft.com/office/drawing/2014/main" id="{409432E3-CC6D-BED4-6D82-1C3324272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052"/>
            <a:stretch>
              <a:fillRect/>
            </a:stretch>
          </p:blipFill>
          <p:spPr bwMode="auto">
            <a:xfrm>
              <a:off x="7219950" y="180975"/>
              <a:ext cx="1678940" cy="800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778FFDEE-B8CB-7E04-0DD9-78847BA50F9B}"/>
              </a:ext>
            </a:extLst>
          </p:cNvPr>
          <p:cNvCxnSpPr/>
          <p:nvPr/>
        </p:nvCxnSpPr>
        <p:spPr>
          <a:xfrm>
            <a:off x="2152650" y="5091113"/>
            <a:ext cx="78867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ovezovalnik 12">
            <a:extLst>
              <a:ext uri="{FF2B5EF4-FFF2-40B4-BE49-F238E27FC236}">
                <a16:creationId xmlns:a16="http://schemas.microsoft.com/office/drawing/2014/main" id="{CA811616-18E4-EC78-1DEC-FA97E6C8682F}"/>
              </a:ext>
            </a:extLst>
          </p:cNvPr>
          <p:cNvCxnSpPr>
            <a:cxnSpLocks/>
          </p:cNvCxnSpPr>
          <p:nvPr/>
        </p:nvCxnSpPr>
        <p:spPr>
          <a:xfrm flipH="1">
            <a:off x="3181351" y="5005388"/>
            <a:ext cx="3175" cy="2349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Slika 15">
            <a:extLst>
              <a:ext uri="{FF2B5EF4-FFF2-40B4-BE49-F238E27FC236}">
                <a16:creationId xmlns:a16="http://schemas.microsoft.com/office/drawing/2014/main" id="{9E8E0A93-93DE-A0AA-A38A-FC5EA304E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4978400"/>
            <a:ext cx="269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Inclusive office, a group of young millennial characters working on a project, staff meeting, management Multiracial Group stock vector">
            <a:extLst>
              <a:ext uri="{FF2B5EF4-FFF2-40B4-BE49-F238E27FC236}">
                <a16:creationId xmlns:a16="http://schemas.microsoft.com/office/drawing/2014/main" id="{9873C9E1-6BE0-D84A-D1AB-4516263E8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4" y="3910014"/>
            <a:ext cx="14636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Slika 21">
            <a:extLst>
              <a:ext uri="{FF2B5EF4-FFF2-40B4-BE49-F238E27FC236}">
                <a16:creationId xmlns:a16="http://schemas.microsoft.com/office/drawing/2014/main" id="{5E50C939-1A2A-3E38-C396-F3013F07A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470" y="1651002"/>
            <a:ext cx="5114925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PoljeZBesedilom 22">
            <a:extLst>
              <a:ext uri="{FF2B5EF4-FFF2-40B4-BE49-F238E27FC236}">
                <a16:creationId xmlns:a16="http://schemas.microsoft.com/office/drawing/2014/main" id="{0AC13255-402B-D149-4CCE-FF4058298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1681163"/>
            <a:ext cx="1214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pitchFamily="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pitchFamily="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800">
                <a:latin typeface="Arial" panose="020B0604020202020204" pitchFamily="34" charset="0"/>
              </a:rPr>
              <a:t>Zaposlitvena rehabilitacija</a:t>
            </a:r>
          </a:p>
        </p:txBody>
      </p:sp>
      <p:pic>
        <p:nvPicPr>
          <p:cNvPr id="15368" name="Slika 23">
            <a:extLst>
              <a:ext uri="{FF2B5EF4-FFF2-40B4-BE49-F238E27FC236}">
                <a16:creationId xmlns:a16="http://schemas.microsoft.com/office/drawing/2014/main" id="{9782A854-CB1D-0E9A-A0C0-6DC6CED18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8" y="3971926"/>
            <a:ext cx="174625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PoljeZBesedilom 24">
            <a:extLst>
              <a:ext uri="{FF2B5EF4-FFF2-40B4-BE49-F238E27FC236}">
                <a16:creationId xmlns:a16="http://schemas.microsoft.com/office/drawing/2014/main" id="{1E9B6E03-B737-F721-5CD8-AB3C5D72B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6214" y="1749426"/>
            <a:ext cx="13414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pitchFamily="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pitchFamily="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800">
                <a:latin typeface="Arial" panose="020B0604020202020204" pitchFamily="34" charset="0"/>
              </a:rPr>
              <a:t>Poklicna rehabilitacija ZPIZ-2</a:t>
            </a:r>
          </a:p>
        </p:txBody>
      </p:sp>
      <p:sp>
        <p:nvSpPr>
          <p:cNvPr id="15370" name="PoljeZBesedilom 25">
            <a:extLst>
              <a:ext uri="{FF2B5EF4-FFF2-40B4-BE49-F238E27FC236}">
                <a16:creationId xmlns:a16="http://schemas.microsoft.com/office/drawing/2014/main" id="{DB506ED7-61F5-DCAF-ED75-78502D0D4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4038" y="407811"/>
            <a:ext cx="4403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pitchFamily="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pitchFamily="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800" dirty="0">
                <a:latin typeface="Arial" panose="020B0604020202020204" pitchFamily="34" charset="0"/>
              </a:rPr>
              <a:t>Poklicna rehabilitacija? Vračanje na delo?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1800" dirty="0">
                <a:latin typeface="Arial" panose="020B0604020202020204" pitchFamily="34" charset="0"/>
              </a:rPr>
              <a:t>Obravnava dolgotrajnega bolniškega staleža? </a:t>
            </a:r>
          </a:p>
        </p:txBody>
      </p:sp>
      <p:pic>
        <p:nvPicPr>
          <p:cNvPr id="15371" name="Picture 8">
            <a:extLst>
              <a:ext uri="{FF2B5EF4-FFF2-40B4-BE49-F238E27FC236}">
                <a16:creationId xmlns:a16="http://schemas.microsoft.com/office/drawing/2014/main" id="{B57AC4AA-9A18-CE23-3C7E-92DA000C4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214" y="1089025"/>
            <a:ext cx="116998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uščica: desno 26">
            <a:extLst>
              <a:ext uri="{FF2B5EF4-FFF2-40B4-BE49-F238E27FC236}">
                <a16:creationId xmlns:a16="http://schemas.microsoft.com/office/drawing/2014/main" id="{ED25CBDA-EB7C-7DD5-0E6E-1E7464CC38A0}"/>
              </a:ext>
            </a:extLst>
          </p:cNvPr>
          <p:cNvSpPr/>
          <p:nvPr/>
        </p:nvSpPr>
        <p:spPr>
          <a:xfrm>
            <a:off x="2970214" y="1863725"/>
            <a:ext cx="568325" cy="1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3" name="Puščica: desno 32">
            <a:extLst>
              <a:ext uri="{FF2B5EF4-FFF2-40B4-BE49-F238E27FC236}">
                <a16:creationId xmlns:a16="http://schemas.microsoft.com/office/drawing/2014/main" id="{D2953423-B161-A6A5-2381-63F9AAE17B61}"/>
              </a:ext>
            </a:extLst>
          </p:cNvPr>
          <p:cNvSpPr/>
          <p:nvPr/>
        </p:nvSpPr>
        <p:spPr>
          <a:xfrm>
            <a:off x="8496301" y="1924050"/>
            <a:ext cx="569913" cy="1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oljeZBesedilom 1">
            <a:extLst>
              <a:ext uri="{FF2B5EF4-FFF2-40B4-BE49-F238E27FC236}">
                <a16:creationId xmlns:a16="http://schemas.microsoft.com/office/drawing/2014/main" id="{005C03ED-DC2E-02FE-316E-BF99CB35A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693863"/>
            <a:ext cx="7848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pitchFamily="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pitchFamily="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sl-SI" altLang="sl-SI" sz="2000" dirty="0">
                <a:latin typeface="Arial" panose="020B0604020202020204" pitchFamily="34" charset="0"/>
              </a:rPr>
              <a:t> sodelovanje med Zavodom za pokojninsko in invalidsko zavarovanje Slovenije in Zavodom za zdravstveno zavarovanje Slovenije oziroma med MDDSZEM in Ministrstvom za zdravje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sl-SI" altLang="sl-SI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sl-SI" altLang="sl-SI" sz="1800" dirty="0">
              <a:latin typeface="Arial" panose="020B0604020202020204" pitchFamily="34" charset="0"/>
            </a:endParaRPr>
          </a:p>
        </p:txBody>
      </p:sp>
      <p:sp>
        <p:nvSpPr>
          <p:cNvPr id="5" name="Puščica dol 11">
            <a:extLst>
              <a:ext uri="{FF2B5EF4-FFF2-40B4-BE49-F238E27FC236}">
                <a16:creationId xmlns:a16="http://schemas.microsoft.com/office/drawing/2014/main" id="{0F46579A-2EAA-A481-107C-C0A2354FCF26}"/>
              </a:ext>
            </a:extLst>
          </p:cNvPr>
          <p:cNvSpPr/>
          <p:nvPr/>
        </p:nvSpPr>
        <p:spPr>
          <a:xfrm>
            <a:off x="5648325" y="1003301"/>
            <a:ext cx="484188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6" name="Puščica dol 11">
            <a:extLst>
              <a:ext uri="{FF2B5EF4-FFF2-40B4-BE49-F238E27FC236}">
                <a16:creationId xmlns:a16="http://schemas.microsoft.com/office/drawing/2014/main" id="{0579343D-5DD4-AA4D-ABD4-6325EC091BE4}"/>
              </a:ext>
            </a:extLst>
          </p:cNvPr>
          <p:cNvSpPr/>
          <p:nvPr/>
        </p:nvSpPr>
        <p:spPr>
          <a:xfrm>
            <a:off x="5648325" y="2616201"/>
            <a:ext cx="484188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16389" name="PoljeZBesedilom 6">
            <a:extLst>
              <a:ext uri="{FF2B5EF4-FFF2-40B4-BE49-F238E27FC236}">
                <a16:creationId xmlns:a16="http://schemas.microsoft.com/office/drawing/2014/main" id="{1AAA0393-7AA5-7A90-4BD5-DEE009E13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3438526"/>
            <a:ext cx="7848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pitchFamily="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pitchFamily="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sl-SI" altLang="sl-SI" sz="1800" dirty="0">
                <a:latin typeface="Arial" panose="020B0604020202020204" pitchFamily="34" charset="0"/>
              </a:rPr>
              <a:t> </a:t>
            </a:r>
            <a:r>
              <a:rPr lang="sl-SI" altLang="sl-SI" sz="2000" dirty="0">
                <a:latin typeface="Arial" panose="020B0604020202020204" pitchFamily="34" charset="0"/>
              </a:rPr>
              <a:t>proces postopnega vračanja na delo in poklicne rehabilitacije že v času bolniškega staleža s pripravo individualnega načrta vračanja na delo</a:t>
            </a:r>
            <a:r>
              <a:rPr lang="sl-SI" altLang="sl-SI" sz="18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" name="Puščica dol 11">
            <a:extLst>
              <a:ext uri="{FF2B5EF4-FFF2-40B4-BE49-F238E27FC236}">
                <a16:creationId xmlns:a16="http://schemas.microsoft.com/office/drawing/2014/main" id="{91788CA3-9995-3240-6DE1-599B160928A2}"/>
              </a:ext>
            </a:extLst>
          </p:cNvPr>
          <p:cNvSpPr/>
          <p:nvPr/>
        </p:nvSpPr>
        <p:spPr>
          <a:xfrm>
            <a:off x="5761039" y="4362451"/>
            <a:ext cx="484187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16391" name="PoljeZBesedilom 8">
            <a:extLst>
              <a:ext uri="{FF2B5EF4-FFF2-40B4-BE49-F238E27FC236}">
                <a16:creationId xmlns:a16="http://schemas.microsoft.com/office/drawing/2014/main" id="{DF5C9875-01E1-6C42-0B67-044B93B5C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5164138"/>
            <a:ext cx="76327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pitchFamily="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pitchFamily="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sl-SI" altLang="sl-SI" sz="2000" dirty="0">
                <a:latin typeface="Arial" panose="020B0604020202020204" pitchFamily="34" charset="0"/>
              </a:rPr>
              <a:t>hitrejše usmerjanje v pridobitev pravice do poklicne rehabilitacije kot pravice po ZPIZ-2, pravica mora postati dolžnost.</a:t>
            </a:r>
          </a:p>
        </p:txBody>
      </p:sp>
      <p:sp>
        <p:nvSpPr>
          <p:cNvPr id="16392" name="PoljeZBesedilom 10">
            <a:extLst>
              <a:ext uri="{FF2B5EF4-FFF2-40B4-BE49-F238E27FC236}">
                <a16:creationId xmlns:a16="http://schemas.microsoft.com/office/drawing/2014/main" id="{6E92F684-C4CB-9781-BEEC-09B6B8A77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896" y="6242050"/>
            <a:ext cx="84333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pitchFamily="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pitchFamily="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sl-SI" altLang="sl-SI" sz="2000" dirty="0">
                <a:solidFill>
                  <a:srgbClr val="FF0000"/>
                </a:solidFill>
              </a:rPr>
              <a:t>POTREBNA BO USTREZNA SPREMEMBA ZAKONODAJE</a:t>
            </a:r>
            <a:endParaRPr lang="sl-SI" altLang="sl-SI" sz="2000" dirty="0"/>
          </a:p>
        </p:txBody>
      </p:sp>
      <p:pic>
        <p:nvPicPr>
          <p:cNvPr id="16393" name="Picture 8">
            <a:extLst>
              <a:ext uri="{FF2B5EF4-FFF2-40B4-BE49-F238E27FC236}">
                <a16:creationId xmlns:a16="http://schemas.microsoft.com/office/drawing/2014/main" id="{85C275F3-C4C6-EC84-AD45-EF057ABDF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88914"/>
            <a:ext cx="2133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>
            <a:extLst>
              <a:ext uri="{FF2B5EF4-FFF2-40B4-BE49-F238E27FC236}">
                <a16:creationId xmlns:a16="http://schemas.microsoft.com/office/drawing/2014/main" id="{54FF780C-FEB1-2ECB-D70E-7A2F833B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125538"/>
            <a:ext cx="8229600" cy="709612"/>
          </a:xfrm>
        </p:spPr>
        <p:txBody>
          <a:bodyPr/>
          <a:lstStyle/>
          <a:p>
            <a:r>
              <a:rPr lang="sl-SI" altLang="sl-SI"/>
              <a:t>Glavni cilji projekta</a:t>
            </a:r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EB2F664A-13ED-8ADE-CA1D-473EFD1E24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4660" y="2276476"/>
            <a:ext cx="8229600" cy="38893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sl-SI" altLang="sl-SI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ocena stanja </a:t>
            </a:r>
            <a:r>
              <a:rPr lang="sl-SI" altLang="sl-SI" sz="2200" dirty="0">
                <a:latin typeface="Arial" panose="020B0604020202020204" pitchFamily="34" charset="0"/>
                <a:cs typeface="Arial" panose="020B0604020202020204" pitchFamily="34" charset="0"/>
              </a:rPr>
              <a:t>poklicne rehabilitacije in </a:t>
            </a:r>
            <a:r>
              <a:rPr lang="sl-SI" altLang="sl-SI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primerjalna študija </a:t>
            </a:r>
            <a:r>
              <a:rPr lang="sl-SI" altLang="sl-SI" sz="2200" dirty="0">
                <a:latin typeface="Arial" panose="020B0604020202020204" pitchFamily="34" charset="0"/>
                <a:cs typeface="Arial" panose="020B0604020202020204" pitchFamily="34" charset="0"/>
              </a:rPr>
              <a:t>evropskih držav,</a:t>
            </a:r>
            <a:endParaRPr lang="sl-SI" altLang="sl-SI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sl-SI" altLang="sl-SI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oblikovanje modela celostne zgodnje poklicne in zaposlitvene rehabilitacije v procesu vračanja na delo</a:t>
            </a:r>
            <a:r>
              <a:rPr lang="sl-SI" altLang="sl-SI" sz="2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sl-SI" altLang="sl-SI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sl-SI" altLang="sl-SI" sz="2200" dirty="0">
                <a:latin typeface="Arial" panose="020B0604020202020204" pitchFamily="34" charset="0"/>
                <a:cs typeface="Arial" panose="020B0604020202020204" pitchFamily="34" charset="0"/>
              </a:rPr>
              <a:t>priprava </a:t>
            </a:r>
            <a:r>
              <a:rPr lang="sl-SI" altLang="sl-SI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predloga zakonskih sprememb za izvedbo modela zgodnje poklicne in zaposlitvene rehabilitacije v procesu vračanja na delo</a:t>
            </a:r>
            <a:r>
              <a:rPr lang="sl-SI" altLang="sl-SI" sz="2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sl-SI" altLang="sl-SI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sl-SI" altLang="sl-SI" sz="2200" dirty="0">
                <a:latin typeface="Arial" panose="020B0604020202020204" pitchFamily="34" charset="0"/>
                <a:cs typeface="Arial" panose="020B0604020202020204" pitchFamily="34" charset="0"/>
              </a:rPr>
              <a:t>dvig </a:t>
            </a:r>
            <a:r>
              <a:rPr lang="sl-SI" altLang="sl-SI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ozaveščenosti in informiranosti </a:t>
            </a:r>
            <a:r>
              <a:rPr lang="sl-SI" altLang="sl-SI" sz="2200" dirty="0">
                <a:latin typeface="Arial" panose="020B0604020202020204" pitchFamily="34" charset="0"/>
                <a:cs typeface="Arial" panose="020B0604020202020204" pitchFamily="34" charset="0"/>
              </a:rPr>
              <a:t>zavarovancev, delodajalcev in strokovne javnosti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3">
            <a:extLst>
              <a:ext uri="{FF2B5EF4-FFF2-40B4-BE49-F238E27FC236}">
                <a16:creationId xmlns:a16="http://schemas.microsoft.com/office/drawing/2014/main" id="{D345A94E-FCAC-6B3C-A4BA-1E2E80DF029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l-SI" altLang="sl-SI"/>
              <a:t>Primerjalna analiza</a:t>
            </a:r>
          </a:p>
        </p:txBody>
      </p:sp>
      <p:sp>
        <p:nvSpPr>
          <p:cNvPr id="18435" name="Podnaslov 4">
            <a:extLst>
              <a:ext uri="{FF2B5EF4-FFF2-40B4-BE49-F238E27FC236}">
                <a16:creationId xmlns:a16="http://schemas.microsoft.com/office/drawing/2014/main" id="{F904C18B-1484-74BB-F3B5-E361B70F6D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altLang="sl-SI" dirty="0"/>
              <a:t>Nemčija, Nizozemska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>
            <a:extLst>
              <a:ext uri="{FF2B5EF4-FFF2-40B4-BE49-F238E27FC236}">
                <a16:creationId xmlns:a16="http://schemas.microsoft.com/office/drawing/2014/main" id="{56CB88B8-58DB-7B45-EB34-14B62C6F19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3425" y="1484314"/>
            <a:ext cx="8229600" cy="642937"/>
          </a:xfrm>
        </p:spPr>
        <p:txBody>
          <a:bodyPr>
            <a:normAutofit fontScale="90000"/>
          </a:bodyPr>
          <a:lstStyle/>
          <a:p>
            <a:pPr algn="l"/>
            <a:r>
              <a:rPr lang="sl-SI" altLang="sl-SI" sz="3200" dirty="0"/>
              <a:t>Ocena stanja poklicne rehabilitacije in primerjalna študija evropskih držav: </a:t>
            </a:r>
            <a:r>
              <a:rPr lang="sl-SI" altLang="sl-SI" sz="3200" dirty="0">
                <a:solidFill>
                  <a:srgbClr val="FF0000"/>
                </a:solidFill>
              </a:rPr>
              <a:t>Nemčija</a:t>
            </a:r>
            <a:br>
              <a:rPr lang="sl-SI" altLang="sl-SI" b="1" dirty="0"/>
            </a:br>
            <a:endParaRPr lang="sl-SI" altLang="sl-SI" dirty="0"/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4AA9C02E-2272-6A81-A3AB-FFFD0787C2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44163" y="2375071"/>
            <a:ext cx="8229600" cy="3392487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sl-SI" altLang="sl-SI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omejeno trajanje bolniškega staleža, po 10 tednih    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l-SI" altLang="sl-SI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vključevanje v PR</a:t>
            </a:r>
          </a:p>
          <a:p>
            <a:pPr>
              <a:buFontTx/>
              <a:buChar char="-"/>
              <a:defRPr/>
            </a:pPr>
            <a:r>
              <a:rPr lang="sl-SI" altLang="sl-SI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zavarovalnice razpolagajo z lastnimi klinikami za PR, v katere je oseba vključena do zaključka vrnitve na delo</a:t>
            </a:r>
          </a:p>
          <a:p>
            <a:pPr>
              <a:buFontTx/>
              <a:buChar char="-"/>
              <a:defRPr/>
            </a:pPr>
            <a:r>
              <a:rPr lang="sl-SI" altLang="sl-SI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obstaja krovno telo za področje PR</a:t>
            </a:r>
          </a:p>
          <a:p>
            <a:pPr>
              <a:buFontTx/>
              <a:buChar char="-"/>
              <a:defRPr/>
            </a:pPr>
            <a:r>
              <a:rPr lang="sl-SI" altLang="sl-SI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ocenjevanje zmožnosti za delo na podlagi MKF</a:t>
            </a:r>
          </a:p>
          <a:p>
            <a:pPr>
              <a:buFontTx/>
              <a:buChar char="-"/>
              <a:defRPr/>
            </a:pPr>
            <a:r>
              <a:rPr lang="sl-SI" altLang="sl-SI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vse ocene invalidnosti se revidirajo na 3 leta</a:t>
            </a:r>
          </a:p>
          <a:p>
            <a:pPr>
              <a:buFontTx/>
              <a:buNone/>
              <a:defRPr/>
            </a:pPr>
            <a:endParaRPr lang="sl-SI" altLang="sl-S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>
            <a:extLst>
              <a:ext uri="{FF2B5EF4-FFF2-40B4-BE49-F238E27FC236}">
                <a16:creationId xmlns:a16="http://schemas.microsoft.com/office/drawing/2014/main" id="{014031F8-50F5-B6CF-5AC0-155CD6802E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03263"/>
            <a:ext cx="8229600" cy="1143000"/>
          </a:xfrm>
        </p:spPr>
        <p:txBody>
          <a:bodyPr/>
          <a:lstStyle/>
          <a:p>
            <a:r>
              <a:rPr lang="sl-SI" altLang="sl-SI" sz="3200">
                <a:solidFill>
                  <a:srgbClr val="FF6600"/>
                </a:solidFill>
              </a:rPr>
              <a:t>Nizozemska</a:t>
            </a:r>
          </a:p>
        </p:txBody>
      </p:sp>
      <p:sp>
        <p:nvSpPr>
          <p:cNvPr id="22531" name="Označba mesta vsebine 2">
            <a:extLst>
              <a:ext uri="{FF2B5EF4-FFF2-40B4-BE49-F238E27FC236}">
                <a16:creationId xmlns:a16="http://schemas.microsoft.com/office/drawing/2014/main" id="{AE4EFF7C-ECAD-7ADF-934F-0F765A7B42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l-SI" altLang="sl-SI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Vključenost delodajalcev - oblikovanje načrta za vračanje na delo najkasneje po 6 tednih bolniškega staleža</a:t>
            </a:r>
          </a:p>
          <a:p>
            <a:pPr>
              <a:buFontTx/>
              <a:buChar char="-"/>
            </a:pPr>
            <a:r>
              <a:rPr lang="sl-SI" altLang="sl-SI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Finančne implikacije za delodajalca</a:t>
            </a:r>
          </a:p>
          <a:p>
            <a:pPr>
              <a:buFontTx/>
              <a:buChar char="-"/>
            </a:pPr>
            <a:r>
              <a:rPr lang="sl-SI" altLang="sl-SI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Delodajalec mora pomagati pri iskanju drugega ustreznega delodajalca</a:t>
            </a:r>
          </a:p>
          <a:p>
            <a:pPr>
              <a:buFontTx/>
              <a:buChar char="-"/>
            </a:pPr>
            <a:r>
              <a:rPr lang="sl-SI" altLang="sl-SI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Vodenje primera v procesu vračanja na delo</a:t>
            </a:r>
          </a:p>
          <a:p>
            <a:pPr>
              <a:buFontTx/>
              <a:buChar char="-"/>
            </a:pPr>
            <a:endParaRPr lang="sl-SI" altLang="sl-SI" dirty="0"/>
          </a:p>
        </p:txBody>
      </p:sp>
      <p:sp>
        <p:nvSpPr>
          <p:cNvPr id="22532" name="PoljeZBesedilom 4">
            <a:extLst>
              <a:ext uri="{FF2B5EF4-FFF2-40B4-BE49-F238E27FC236}">
                <a16:creationId xmlns:a16="http://schemas.microsoft.com/office/drawing/2014/main" id="{952D725C-A15D-2F09-3B52-747A966A5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598488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pitchFamily="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pitchFamily="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rgbClr val="FF0000"/>
                </a:solidFill>
                <a:latin typeface="Arial" panose="020B0604020202020204" pitchFamily="34" charset="0"/>
              </a:rPr>
              <a:t>PRIMERJALNA ANALIZA PR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slov 3">
            <a:extLst>
              <a:ext uri="{FF2B5EF4-FFF2-40B4-BE49-F238E27FC236}">
                <a16:creationId xmlns:a16="http://schemas.microsoft.com/office/drawing/2014/main" id="{50C21A54-066A-1A7A-4E64-5E7D494C497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l-SI" altLang="sl-SI"/>
              <a:t>Pilotni projekt ZPZR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1591</Words>
  <Application>Microsoft Office PowerPoint</Application>
  <PresentationFormat>Širokozaslonsko</PresentationFormat>
  <Paragraphs>157</Paragraphs>
  <Slides>25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4</vt:i4>
      </vt:variant>
      <vt:variant>
        <vt:lpstr>Naslovi diapozitivov</vt:lpstr>
      </vt:variant>
      <vt:variant>
        <vt:i4>25</vt:i4>
      </vt:variant>
    </vt:vector>
  </HeadingPairs>
  <TitlesOfParts>
    <vt:vector size="34" baseType="lpstr">
      <vt:lpstr>Arial</vt:lpstr>
      <vt:lpstr>Calibri</vt:lpstr>
      <vt:lpstr>Lucida Grande</vt:lpstr>
      <vt:lpstr>Times New Roman</vt:lpstr>
      <vt:lpstr>Wingdings</vt:lpstr>
      <vt:lpstr>2_Načrt po meri</vt:lpstr>
      <vt:lpstr>Načrt po meri</vt:lpstr>
      <vt:lpstr>1_Načrt po meri</vt:lpstr>
      <vt:lpstr>3_Načrt po meri</vt:lpstr>
      <vt:lpstr>UGOTOVITVE IN PREDLOGI V PROJEKTU ZGODNJA POKLICNA IN ZAPOSLITVENA REHABILITACIJA  V PROCESU VRAČANJA NA DELO  </vt:lpstr>
      <vt:lpstr>PowerPointova predstavitev</vt:lpstr>
      <vt:lpstr>PowerPointova predstavitev</vt:lpstr>
      <vt:lpstr>PowerPointova predstavitev</vt:lpstr>
      <vt:lpstr>Glavni cilji projekta</vt:lpstr>
      <vt:lpstr>Primerjalna analiza</vt:lpstr>
      <vt:lpstr>Ocena stanja poklicne rehabilitacije in primerjalna študija evropskih držav: Nemčija </vt:lpstr>
      <vt:lpstr>Nizozemska</vt:lpstr>
      <vt:lpstr>Pilotni projekt ZPZR</vt:lpstr>
      <vt:lpstr>Kriteriji za vključitev zavarovancev v obravnavo</vt:lpstr>
      <vt:lpstr>Protokol obravnave</vt:lpstr>
      <vt:lpstr>Nadaljnja obravnava zavarovanca </vt:lpstr>
      <vt:lpstr>Analiza pilotnega projekta</vt:lpstr>
      <vt:lpstr>Demografski podatki </vt:lpstr>
      <vt:lpstr>PowerPointova predstavitev</vt:lpstr>
      <vt:lpstr>PowerPointova predstavitev</vt:lpstr>
      <vt:lpstr>PowerPointova predstavitev</vt:lpstr>
      <vt:lpstr>Po obravnavi na VIK točki ni nadaljevalo s sodelovanjem 21 zavarovancev</vt:lpstr>
      <vt:lpstr>Strokovni sodelavci tima</vt:lpstr>
      <vt:lpstr>Sodelovanje delodajalcev</vt:lpstr>
      <vt:lpstr>Izidi obravnav - 91 zaključenih primerov</vt:lpstr>
      <vt:lpstr>Izidi obravnav v luči novega modela celostne zgodnje poklicne in zaposlitvene rehabilitacije v procesu vračanja na delo</vt:lpstr>
      <vt:lpstr>Ugotovitve projekta</vt:lpstr>
      <vt:lpstr>Glavni doprinos projekta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Miha Crtalic</dc:creator>
  <cp:lastModifiedBy>Metka Teržan</cp:lastModifiedBy>
  <cp:revision>80</cp:revision>
  <dcterms:created xsi:type="dcterms:W3CDTF">2020-01-20T17:28:41Z</dcterms:created>
  <dcterms:modified xsi:type="dcterms:W3CDTF">2022-11-24T02:29:40Z</dcterms:modified>
</cp:coreProperties>
</file>